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56" r:id="rId2"/>
    <p:sldId id="257" r:id="rId3"/>
    <p:sldId id="261" r:id="rId4"/>
    <p:sldId id="262" r:id="rId5"/>
    <p:sldId id="263" r:id="rId6"/>
    <p:sldId id="267" r:id="rId7"/>
    <p:sldId id="260" r:id="rId8"/>
    <p:sldId id="269" r:id="rId9"/>
    <p:sldId id="264" r:id="rId10"/>
    <p:sldId id="259" r:id="rId11"/>
    <p:sldId id="266" r:id="rId12"/>
    <p:sldId id="265"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000"/>
    <a:srgbClr val="B5A5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3" autoAdjust="0"/>
    <p:restoredTop sz="69732" autoAdjust="0"/>
  </p:normalViewPr>
  <p:slideViewPr>
    <p:cSldViewPr snapToGrid="0" snapToObjects="1">
      <p:cViewPr>
        <p:scale>
          <a:sx n="124" d="100"/>
          <a:sy n="124" d="100"/>
        </p:scale>
        <p:origin x="972"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FCD52-1481-4E15-BBC4-2C7BF15200E5}" type="datetimeFigureOut">
              <a:rPr lang="en-US" smtClean="0"/>
              <a:t>2/15/2016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77289-017B-422F-B6FC-FC803BA31D79}" type="slidenum">
              <a:rPr lang="en-US" smtClean="0"/>
              <a:t>‹#›</a:t>
            </a:fld>
            <a:endParaRPr lang="en-US"/>
          </a:p>
        </p:txBody>
      </p:sp>
    </p:spTree>
    <p:extLst>
      <p:ext uri="{BB962C8B-B14F-4D97-AF65-F5344CB8AC3E}">
        <p14:creationId xmlns:p14="http://schemas.microsoft.com/office/powerpoint/2010/main" val="1269690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77289-017B-422F-B6FC-FC803BA31D79}" type="slidenum">
              <a:rPr lang="en-US" smtClean="0"/>
              <a:t>1</a:t>
            </a:fld>
            <a:endParaRPr lang="en-US"/>
          </a:p>
        </p:txBody>
      </p:sp>
    </p:spTree>
    <p:extLst>
      <p:ext uri="{BB962C8B-B14F-4D97-AF65-F5344CB8AC3E}">
        <p14:creationId xmlns:p14="http://schemas.microsoft.com/office/powerpoint/2010/main" val="359780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77289-017B-422F-B6FC-FC803BA31D79}" type="slidenum">
              <a:rPr lang="en-US" smtClean="0"/>
              <a:t>2</a:t>
            </a:fld>
            <a:endParaRPr lang="en-US"/>
          </a:p>
        </p:txBody>
      </p:sp>
    </p:spTree>
    <p:extLst>
      <p:ext uri="{BB962C8B-B14F-4D97-AF65-F5344CB8AC3E}">
        <p14:creationId xmlns:p14="http://schemas.microsoft.com/office/powerpoint/2010/main" val="214245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77289-017B-422F-B6FC-FC803BA31D79}" type="slidenum">
              <a:rPr lang="en-US" smtClean="0"/>
              <a:t>3</a:t>
            </a:fld>
            <a:endParaRPr lang="en-US"/>
          </a:p>
        </p:txBody>
      </p:sp>
    </p:spTree>
    <p:extLst>
      <p:ext uri="{BB962C8B-B14F-4D97-AF65-F5344CB8AC3E}">
        <p14:creationId xmlns:p14="http://schemas.microsoft.com/office/powerpoint/2010/main" val="93175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0" i="0" u="none" strike="noStrike" kern="1200" baseline="0" dirty="0" smtClean="0">
                <a:solidFill>
                  <a:schemeClr val="tx1"/>
                </a:solidFill>
                <a:latin typeface="+mn-lt"/>
                <a:ea typeface="+mn-ea"/>
                <a:cs typeface="+mn-cs"/>
              </a:rPr>
              <a:t>The ones highlighted in blue </a:t>
            </a:r>
          </a:p>
          <a:p>
            <a:pPr marL="171450" indent="-171450">
              <a:buFont typeface="Arial"/>
              <a:buChar char="•"/>
            </a:pPr>
            <a:r>
              <a:rPr lang="en-US" sz="1200" b="0" i="0" u="none" strike="noStrike" kern="1200" baseline="0" dirty="0" smtClean="0">
                <a:solidFill>
                  <a:schemeClr val="tx1"/>
                </a:solidFill>
                <a:latin typeface="+mn-lt"/>
                <a:ea typeface="+mn-ea"/>
                <a:cs typeface="+mn-cs"/>
              </a:rPr>
              <a:t>For Standards 6, 7, 9, 10, 11, 12, 14 report only supporting documentation that is unique to the accounting academic unit and not included in sufficient detail in the business school report (e.g., admissions, faculty support, student-faculty interaction activities, curricula, strategies, or improvements that are unique to the accounting profession). </a:t>
            </a:r>
          </a:p>
          <a:p>
            <a:pPr marL="171450" indent="-171450">
              <a:buFont typeface="Arial"/>
              <a:buChar char="•"/>
            </a:pP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Specifically for Standard 4, you need to document admissions </a:t>
            </a:r>
            <a:r>
              <a:rPr lang="en-US" sz="1200" b="1" i="0" u="none" strike="noStrike" kern="1200" baseline="0" dirty="0" smtClean="0">
                <a:solidFill>
                  <a:srgbClr val="FF0000"/>
                </a:solidFill>
                <a:latin typeface="+mn-lt"/>
                <a:ea typeface="+mn-ea"/>
                <a:cs typeface="+mn-cs"/>
              </a:rPr>
              <a:t>if it is different but you must provide </a:t>
            </a:r>
            <a:r>
              <a:rPr lang="en-US" sz="1200" b="0" i="0" u="none" strike="noStrike" kern="1200" baseline="0" dirty="0" smtClean="0">
                <a:solidFill>
                  <a:schemeClr val="tx1"/>
                </a:solidFill>
                <a:latin typeface="+mn-lt"/>
                <a:ea typeface="+mn-ea"/>
                <a:cs typeface="+mn-cs"/>
              </a:rPr>
              <a:t>a  document student placement results in the last five years or since the last accounting accreditation review, and provide examples of successful graduates of the accounting academic unit’s accounting degree programs. </a:t>
            </a:r>
          </a:p>
          <a:p>
            <a:pPr marL="171450" indent="-171450">
              <a:buFont typeface="Arial"/>
              <a:buChar char="•"/>
            </a:pP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For Standard 13, summarize accounting students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academic and professional engagement and experiential learning activities, as well as the ways these activities are integrated into the learning experiences as detailed in degree program curricula, but only if this information is not addressed in the business school review documentation. </a:t>
            </a:r>
          </a:p>
          <a:p>
            <a:endParaRPr lang="en-US" dirty="0"/>
          </a:p>
        </p:txBody>
      </p:sp>
      <p:sp>
        <p:nvSpPr>
          <p:cNvPr id="4" name="Slide Number Placeholder 3"/>
          <p:cNvSpPr>
            <a:spLocks noGrp="1"/>
          </p:cNvSpPr>
          <p:nvPr>
            <p:ph type="sldNum" sz="quarter" idx="10"/>
          </p:nvPr>
        </p:nvSpPr>
        <p:spPr/>
        <p:txBody>
          <a:bodyPr/>
          <a:lstStyle/>
          <a:p>
            <a:fld id="{78877289-017B-422F-B6FC-FC803BA31D79}" type="slidenum">
              <a:rPr lang="en-US" smtClean="0"/>
              <a:t>4</a:t>
            </a:fld>
            <a:endParaRPr lang="en-US"/>
          </a:p>
        </p:txBody>
      </p:sp>
    </p:spTree>
    <p:extLst>
      <p:ext uri="{BB962C8B-B14F-4D97-AF65-F5344CB8AC3E}">
        <p14:creationId xmlns:p14="http://schemas.microsoft.com/office/powerpoint/2010/main" val="281178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ones highlighted in blue are</a:t>
            </a:r>
            <a:r>
              <a:rPr lang="en-US" baseline="0" dirty="0" smtClean="0"/>
              <a:t> unique to accounting accreditation</a:t>
            </a:r>
            <a:endParaRPr lang="en-US" dirty="0"/>
          </a:p>
        </p:txBody>
      </p:sp>
      <p:sp>
        <p:nvSpPr>
          <p:cNvPr id="4" name="Slide Number Placeholder 3"/>
          <p:cNvSpPr>
            <a:spLocks noGrp="1"/>
          </p:cNvSpPr>
          <p:nvPr>
            <p:ph type="sldNum" sz="quarter" idx="10"/>
          </p:nvPr>
        </p:nvSpPr>
        <p:spPr/>
        <p:txBody>
          <a:bodyPr/>
          <a:lstStyle/>
          <a:p>
            <a:fld id="{78877289-017B-422F-B6FC-FC803BA31D79}" type="slidenum">
              <a:rPr lang="en-US" smtClean="0"/>
              <a:t>5</a:t>
            </a:fld>
            <a:endParaRPr lang="en-US"/>
          </a:p>
        </p:txBody>
      </p:sp>
    </p:spTree>
    <p:extLst>
      <p:ext uri="{BB962C8B-B14F-4D97-AF65-F5344CB8AC3E}">
        <p14:creationId xmlns:p14="http://schemas.microsoft.com/office/powerpoint/2010/main" val="247565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MISSION ALIGNMENT IMPACT – research related to mission – leader in health, related to centers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ACADEMIC IMPACT – citations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TEACHING/INSTRUCTIONAL IMPACT – cases, articles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BACHELOR’S/MASTER’S LEVEL EDUCATION IMPACT – placement, # of CEO’s, CFO’s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DOCTORAL EDUCATION IMPACT – placement, institutions, rank, administration, chairs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PRACTICE /COMMUNITY IMPACT - media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EXECUTIVE EDUCATION IMPACT – consulting, cases,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RESEARCH CENTER IMPACT  - grants, recognition</a:t>
            </a:r>
            <a:endParaRPr lang="en-US" b="0" i="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 </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877289-017B-422F-B6FC-FC803BA31D79}" type="slidenum">
              <a:rPr lang="en-US" smtClean="0"/>
              <a:t>6</a:t>
            </a:fld>
            <a:endParaRPr lang="en-US"/>
          </a:p>
        </p:txBody>
      </p:sp>
    </p:spTree>
    <p:extLst>
      <p:ext uri="{BB962C8B-B14F-4D97-AF65-F5344CB8AC3E}">
        <p14:creationId xmlns:p14="http://schemas.microsoft.com/office/powerpoint/2010/main" val="1944796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77289-017B-422F-B6FC-FC803BA31D79}" type="slidenum">
              <a:rPr lang="en-US" smtClean="0"/>
              <a:t>7</a:t>
            </a:fld>
            <a:endParaRPr lang="en-US"/>
          </a:p>
        </p:txBody>
      </p:sp>
    </p:spTree>
    <p:extLst>
      <p:ext uri="{BB962C8B-B14F-4D97-AF65-F5344CB8AC3E}">
        <p14:creationId xmlns:p14="http://schemas.microsoft.com/office/powerpoint/2010/main" val="582902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begin to ask to breakdown by specialization</a:t>
            </a:r>
            <a:endParaRPr lang="en-US" dirty="0"/>
          </a:p>
        </p:txBody>
      </p:sp>
      <p:sp>
        <p:nvSpPr>
          <p:cNvPr id="4" name="Slide Number Placeholder 3"/>
          <p:cNvSpPr>
            <a:spLocks noGrp="1"/>
          </p:cNvSpPr>
          <p:nvPr>
            <p:ph type="sldNum" sz="quarter" idx="10"/>
          </p:nvPr>
        </p:nvSpPr>
        <p:spPr/>
        <p:txBody>
          <a:bodyPr/>
          <a:lstStyle/>
          <a:p>
            <a:fld id="{78877289-017B-422F-B6FC-FC803BA31D79}" type="slidenum">
              <a:rPr lang="en-US" smtClean="0"/>
              <a:t>10</a:t>
            </a:fld>
            <a:endParaRPr lang="en-US"/>
          </a:p>
        </p:txBody>
      </p:sp>
    </p:spTree>
    <p:extLst>
      <p:ext uri="{BB962C8B-B14F-4D97-AF65-F5344CB8AC3E}">
        <p14:creationId xmlns:p14="http://schemas.microsoft.com/office/powerpoint/2010/main" val="2406361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PARTICIPATING:</a:t>
            </a:r>
            <a:r>
              <a:rPr lang="en-US" dirty="0" smtClean="0"/>
              <a:t> Bill Parcells – if you want me to cook the meal, I need to buy the groceries.</a:t>
            </a:r>
          </a:p>
          <a:p>
            <a:endParaRPr lang="en-US" dirty="0"/>
          </a:p>
        </p:txBody>
      </p:sp>
      <p:sp>
        <p:nvSpPr>
          <p:cNvPr id="4" name="Slide Number Placeholder 3"/>
          <p:cNvSpPr>
            <a:spLocks noGrp="1"/>
          </p:cNvSpPr>
          <p:nvPr>
            <p:ph type="sldNum" sz="quarter" idx="10"/>
          </p:nvPr>
        </p:nvSpPr>
        <p:spPr/>
        <p:txBody>
          <a:bodyPr/>
          <a:lstStyle/>
          <a:p>
            <a:fld id="{78877289-017B-422F-B6FC-FC803BA31D79}" type="slidenum">
              <a:rPr lang="en-US" smtClean="0"/>
              <a:t>12</a:t>
            </a:fld>
            <a:endParaRPr lang="en-US"/>
          </a:p>
        </p:txBody>
      </p:sp>
    </p:spTree>
    <p:extLst>
      <p:ext uri="{BB962C8B-B14F-4D97-AF65-F5344CB8AC3E}">
        <p14:creationId xmlns:p14="http://schemas.microsoft.com/office/powerpoint/2010/main" val="2472424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0603" y="4852735"/>
            <a:ext cx="7072321" cy="514332"/>
          </a:xfrm>
        </p:spPr>
        <p:txBody>
          <a:bodyPr>
            <a:noAutofit/>
          </a:bodyPr>
          <a:lstStyle>
            <a:lvl1pPr algn="l">
              <a:defRPr sz="2800" b="1" i="0">
                <a:solidFill>
                  <a:srgbClr val="900000"/>
                </a:solidFill>
                <a:latin typeface="+mj-lt"/>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0603" y="5371859"/>
            <a:ext cx="7072321" cy="437405"/>
          </a:xfrm>
        </p:spPr>
        <p:txBody>
          <a:bodyPr>
            <a:normAutofit/>
          </a:bodyPr>
          <a:lstStyle>
            <a:lvl1pPr marL="0" indent="0" algn="l">
              <a:buNone/>
              <a:defRPr sz="2000">
                <a:solidFill>
                  <a:srgbClr val="B5A576"/>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4"/>
          <p:cNvSpPr>
            <a:spLocks noGrp="1"/>
          </p:cNvSpPr>
          <p:nvPr>
            <p:ph type="sldNum" sz="quarter" idx="10"/>
          </p:nvPr>
        </p:nvSpPr>
        <p:spPr/>
        <p:txBody>
          <a:bodyPr/>
          <a:lstStyle/>
          <a:p>
            <a:fld id="{E9889752-23ED-4CEC-8F16-684019167D37}" type="slidenum">
              <a:rPr lang="en-US" smtClean="0"/>
              <a:t>‹#›</a:t>
            </a:fld>
            <a:endParaRPr lang="en-US"/>
          </a:p>
        </p:txBody>
      </p:sp>
    </p:spTree>
    <p:extLst>
      <p:ext uri="{BB962C8B-B14F-4D97-AF65-F5344CB8AC3E}">
        <p14:creationId xmlns:p14="http://schemas.microsoft.com/office/powerpoint/2010/main" val="42868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defRPr sz="4000" b="1" i="0">
                <a:solidFill>
                  <a:srgbClr val="900000"/>
                </a:solidFill>
                <a:latin typeface="+mj-lt"/>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2"/>
            <a:ext cx="8229600" cy="3893593"/>
          </a:xfrm>
        </p:spPr>
        <p:txBody>
          <a:bodyPr/>
          <a:lstStyle>
            <a:lvl1pPr>
              <a:defRPr>
                <a:latin typeface="+mn-lt"/>
                <a:cs typeface="Arial"/>
              </a:defRPr>
            </a:lvl1pPr>
            <a:lvl2pPr>
              <a:defRPr>
                <a:latin typeface="+mn-lt"/>
                <a:cs typeface="Arial"/>
              </a:defRPr>
            </a:lvl2pPr>
            <a:lvl3pPr>
              <a:defRPr>
                <a:latin typeface="+mn-lt"/>
                <a:cs typeface="Arial"/>
              </a:defRPr>
            </a:lvl3pPr>
            <a:lvl4pPr>
              <a:defRPr>
                <a:latin typeface="+mn-lt"/>
                <a:cs typeface="Arial"/>
              </a:defRPr>
            </a:lvl4pPr>
            <a:lvl5pPr>
              <a:defRPr>
                <a:latin typeface="+mn-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p>
            <a:fld id="{E9889752-23ED-4CEC-8F16-684019167D37}" type="slidenum">
              <a:rPr lang="en-US" smtClean="0"/>
              <a:t>‹#›</a:t>
            </a:fld>
            <a:endParaRPr lang="en-US"/>
          </a:p>
        </p:txBody>
      </p:sp>
    </p:spTree>
    <p:extLst>
      <p:ext uri="{BB962C8B-B14F-4D97-AF65-F5344CB8AC3E}">
        <p14:creationId xmlns:p14="http://schemas.microsoft.com/office/powerpoint/2010/main" val="29592579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39009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6820807" y="550118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89752-23ED-4CEC-8F16-684019167D37}" type="slidenum">
              <a:rPr lang="en-US" smtClean="0"/>
              <a:t>‹#›</a:t>
            </a:fld>
            <a:endParaRPr lang="en-US"/>
          </a:p>
        </p:txBody>
      </p:sp>
    </p:spTree>
    <p:extLst>
      <p:ext uri="{BB962C8B-B14F-4D97-AF65-F5344CB8AC3E}">
        <p14:creationId xmlns:p14="http://schemas.microsoft.com/office/powerpoint/2010/main" val="1411759381"/>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Accreditation </a:t>
            </a:r>
            <a:r>
              <a:rPr lang="en-US" dirty="0"/>
              <a:t/>
            </a:r>
            <a:br>
              <a:rPr lang="en-US" dirty="0"/>
            </a:br>
            <a:endParaRPr lang="en-US" dirty="0"/>
          </a:p>
        </p:txBody>
      </p:sp>
      <p:sp>
        <p:nvSpPr>
          <p:cNvPr id="3" name="Subtitle 2"/>
          <p:cNvSpPr>
            <a:spLocks noGrp="1"/>
          </p:cNvSpPr>
          <p:nvPr>
            <p:ph type="subTitle" idx="1"/>
          </p:nvPr>
        </p:nvSpPr>
        <p:spPr/>
        <p:txBody>
          <a:bodyPr>
            <a:normAutofit/>
          </a:bodyPr>
          <a:lstStyle/>
          <a:p>
            <a:r>
              <a:rPr lang="en-US" dirty="0" smtClean="0"/>
              <a:t>Sharon Lassar, Mark Higgins, Hughlene Burton</a:t>
            </a:r>
            <a:endParaRPr lang="en-US" dirty="0"/>
          </a:p>
          <a:p>
            <a:endParaRPr lang="en-US" dirty="0"/>
          </a:p>
        </p:txBody>
      </p:sp>
    </p:spTree>
    <p:extLst>
      <p:ext uri="{BB962C8B-B14F-4D97-AF65-F5344CB8AC3E}">
        <p14:creationId xmlns:p14="http://schemas.microsoft.com/office/powerpoint/2010/main" val="1388178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TABLE A9-2: DEPLOYMENT OF PARTICIPATING AND SUPPORTING FACULTY BY QUALIFICATION STATUS IN SUPPORT OF DEGREE PROGRAMS FOR THE MOST RECENTLY COMPLETED ACADEMIC YEAR</a:t>
            </a:r>
          </a:p>
        </p:txBody>
      </p:sp>
      <p:graphicFrame>
        <p:nvGraphicFramePr>
          <p:cNvPr id="6" name="Table 5"/>
          <p:cNvGraphicFramePr>
            <a:graphicFrameLocks noGrp="1"/>
          </p:cNvGraphicFramePr>
          <p:nvPr>
            <p:extLst>
              <p:ext uri="{D42A27DB-BD31-4B8C-83A1-F6EECF244321}">
                <p14:modId xmlns:p14="http://schemas.microsoft.com/office/powerpoint/2010/main" val="130567100"/>
              </p:ext>
            </p:extLst>
          </p:nvPr>
        </p:nvGraphicFramePr>
        <p:xfrm>
          <a:off x="1245648" y="1564671"/>
          <a:ext cx="6652702" cy="3280797"/>
        </p:xfrm>
        <a:graphic>
          <a:graphicData uri="http://schemas.openxmlformats.org/drawingml/2006/table">
            <a:tbl>
              <a:tblPr firstRow="1" bandRow="1">
                <a:tableStyleId>{5C22544A-7EE6-4342-B048-85BDC9FD1C3A}</a:tableStyleId>
              </a:tblPr>
              <a:tblGrid>
                <a:gridCol w="950386"/>
                <a:gridCol w="950386"/>
                <a:gridCol w="950386"/>
                <a:gridCol w="950386"/>
                <a:gridCol w="950386"/>
                <a:gridCol w="950386"/>
                <a:gridCol w="950386"/>
              </a:tblGrid>
              <a:tr h="445823">
                <a:tc>
                  <a:txBody>
                    <a:bodyPr/>
                    <a:lstStyle/>
                    <a:p>
                      <a:pPr algn="l"/>
                      <a:endParaRPr lang="en-US" sz="1000" b="1" dirty="0">
                        <a:solidFill>
                          <a:schemeClr val="tx1"/>
                        </a:solidFill>
                        <a:latin typeface="+mn-lt"/>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6">
                  <a:txBody>
                    <a:bodyPr/>
                    <a:lstStyle/>
                    <a:p>
                      <a:pPr algn="ctr"/>
                      <a:r>
                        <a:rPr lang="en-US" sz="1000" b="1" kern="1200" dirty="0" smtClean="0">
                          <a:solidFill>
                            <a:schemeClr val="tx1"/>
                          </a:solidFill>
                          <a:effectLst/>
                          <a:latin typeface="+mn-lt"/>
                          <a:ea typeface="+mn-ea"/>
                          <a:cs typeface="+mn-cs"/>
                        </a:rPr>
                        <a:t>Percent of teaching  </a:t>
                      </a:r>
                      <a:r>
                        <a:rPr lang="en-US" sz="1000" b="1" u="heavy" kern="1200" dirty="0" smtClean="0">
                          <a:solidFill>
                            <a:schemeClr val="tx1"/>
                          </a:solidFill>
                          <a:effectLst/>
                          <a:latin typeface="+mn-lt"/>
                          <a:ea typeface="+mn-ea"/>
                          <a:cs typeface="+mn-cs"/>
                        </a:rPr>
                        <a:t>by degree program </a:t>
                      </a:r>
                      <a:r>
                        <a:rPr lang="en-US" sz="1000" b="1" kern="1200" dirty="0" smtClean="0">
                          <a:solidFill>
                            <a:schemeClr val="tx1"/>
                          </a:solidFill>
                          <a:effectLst/>
                          <a:latin typeface="+mn-lt"/>
                          <a:ea typeface="+mn-ea"/>
                          <a:cs typeface="+mn-cs"/>
                        </a:rPr>
                        <a:t>(Indicate metric used, credit hours, contact hours, courses taught, or another metric appropriate to the accounting academic unit)</a:t>
                      </a:r>
                      <a:endParaRPr lang="en-US" sz="1000" b="1" dirty="0">
                        <a:solidFill>
                          <a:schemeClr val="tx1"/>
                        </a:solidFill>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748754">
                <a:tc>
                  <a:txBody>
                    <a:bodyPr/>
                    <a:lstStyle/>
                    <a:p>
                      <a:pPr algn="l"/>
                      <a:endParaRPr lang="en-US" sz="1000" b="1" dirty="0">
                        <a:solidFill>
                          <a:schemeClr val="tx1"/>
                        </a:solidFill>
                        <a:latin typeface="+mn-lt"/>
                      </a:endParaRPr>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3990" marR="161925" indent="635" algn="ctr">
                        <a:lnSpc>
                          <a:spcPct val="103000"/>
                        </a:lnSpc>
                        <a:spcBef>
                          <a:spcPts val="30"/>
                        </a:spcBef>
                        <a:spcAft>
                          <a:spcPts val="0"/>
                        </a:spcAft>
                      </a:pPr>
                      <a:r>
                        <a:rPr lang="en-US" sz="1000" b="1" dirty="0">
                          <a:solidFill>
                            <a:schemeClr val="tx1"/>
                          </a:solidFill>
                          <a:effectLst/>
                          <a:latin typeface="+mn-lt"/>
                          <a:ea typeface="Arial" panose="020B0604020202020204" pitchFamily="34" charset="0"/>
                          <a:cs typeface="Times New Roman" panose="02020603050405020304" pitchFamily="18" charset="0"/>
                        </a:rPr>
                        <a:t>S</a:t>
                      </a:r>
                      <a:r>
                        <a:rPr lang="en-US" sz="1000" b="1" spc="5" dirty="0">
                          <a:solidFill>
                            <a:schemeClr val="tx1"/>
                          </a:solidFill>
                          <a:effectLst/>
                          <a:latin typeface="+mn-lt"/>
                          <a:ea typeface="Arial" panose="020B0604020202020204" pitchFamily="34" charset="0"/>
                          <a:cs typeface="Times New Roman" panose="02020603050405020304" pitchFamily="18" charset="0"/>
                        </a:rPr>
                        <a:t>c</a:t>
                      </a:r>
                      <a:r>
                        <a:rPr lang="en-US" sz="1000" b="1" dirty="0">
                          <a:solidFill>
                            <a:schemeClr val="tx1"/>
                          </a:solidFill>
                          <a:effectLst/>
                          <a:latin typeface="+mn-lt"/>
                          <a:ea typeface="Arial" panose="020B0604020202020204" pitchFamily="34" charset="0"/>
                          <a:cs typeface="Times New Roman" panose="02020603050405020304" pitchFamily="18" charset="0"/>
                        </a:rPr>
                        <a:t>holarly A</a:t>
                      </a:r>
                      <a:r>
                        <a:rPr lang="en-US" sz="1000" b="1" spc="-5" dirty="0">
                          <a:solidFill>
                            <a:schemeClr val="tx1"/>
                          </a:solidFill>
                          <a:effectLst/>
                          <a:latin typeface="+mn-lt"/>
                          <a:ea typeface="Arial" panose="020B0604020202020204" pitchFamily="34" charset="0"/>
                          <a:cs typeface="Times New Roman" panose="02020603050405020304" pitchFamily="18" charset="0"/>
                        </a:rPr>
                        <a:t>c</a:t>
                      </a:r>
                      <a:r>
                        <a:rPr lang="en-US" sz="1000" b="1" spc="5" dirty="0">
                          <a:solidFill>
                            <a:schemeClr val="tx1"/>
                          </a:solidFill>
                          <a:effectLst/>
                          <a:latin typeface="+mn-lt"/>
                          <a:ea typeface="Arial" panose="020B0604020202020204" pitchFamily="34" charset="0"/>
                          <a:cs typeface="Times New Roman" panose="02020603050405020304" pitchFamily="18" charset="0"/>
                        </a:rPr>
                        <a:t>a</a:t>
                      </a:r>
                      <a:r>
                        <a:rPr lang="en-US" sz="1000" b="1" spc="-10" dirty="0">
                          <a:solidFill>
                            <a:schemeClr val="tx1"/>
                          </a:solidFill>
                          <a:effectLst/>
                          <a:latin typeface="+mn-lt"/>
                          <a:ea typeface="Arial" panose="020B0604020202020204" pitchFamily="34" charset="0"/>
                          <a:cs typeface="Times New Roman" panose="02020603050405020304" pitchFamily="18" charset="0"/>
                        </a:rPr>
                        <a:t>d</a:t>
                      </a:r>
                      <a:r>
                        <a:rPr lang="en-US" sz="1000" b="1" spc="5" dirty="0">
                          <a:solidFill>
                            <a:schemeClr val="tx1"/>
                          </a:solidFill>
                          <a:effectLst/>
                          <a:latin typeface="+mn-lt"/>
                          <a:ea typeface="Arial" panose="020B0604020202020204" pitchFamily="34" charset="0"/>
                          <a:cs typeface="Times New Roman" panose="02020603050405020304" pitchFamily="18" charset="0"/>
                        </a:rPr>
                        <a:t>e</a:t>
                      </a:r>
                      <a:r>
                        <a:rPr lang="en-US" sz="1000" b="1" spc="-5" dirty="0">
                          <a:solidFill>
                            <a:schemeClr val="tx1"/>
                          </a:solidFill>
                          <a:effectLst/>
                          <a:latin typeface="+mn-lt"/>
                          <a:ea typeface="Arial" panose="020B0604020202020204" pitchFamily="34" charset="0"/>
                          <a:cs typeface="Times New Roman" panose="02020603050405020304" pitchFamily="18" charset="0"/>
                        </a:rPr>
                        <a:t>m</a:t>
                      </a:r>
                      <a:r>
                        <a:rPr lang="en-US" sz="1000" b="1" dirty="0">
                          <a:solidFill>
                            <a:schemeClr val="tx1"/>
                          </a:solidFill>
                          <a:effectLst/>
                          <a:latin typeface="+mn-lt"/>
                          <a:ea typeface="Arial" panose="020B0604020202020204" pitchFamily="34" charset="0"/>
                          <a:cs typeface="Times New Roman" panose="02020603050405020304" pitchFamily="18" charset="0"/>
                        </a:rPr>
                        <a:t>ic (SA)</a:t>
                      </a:r>
                      <a:endParaRPr lang="en-US" sz="1000" b="1" dirty="0">
                        <a:solidFill>
                          <a:schemeClr val="tx1"/>
                        </a:solidFill>
                        <a:effectLst/>
                        <a:latin typeface="+mn-lt"/>
                        <a:ea typeface="Calibri" panose="020F0502020204030204" pitchFamily="34" charset="0"/>
                        <a:cs typeface="Times New Roman" panose="02020603050405020304" pitchFamily="18" charset="0"/>
                      </a:endParaRPr>
                    </a:p>
                    <a:p>
                      <a:pPr marL="389890" marR="378460" algn="ctr">
                        <a:lnSpc>
                          <a:spcPct val="115000"/>
                        </a:lnSpc>
                        <a:spcBef>
                          <a:spcPts val="0"/>
                        </a:spcBef>
                        <a:spcAft>
                          <a:spcPts val="0"/>
                        </a:spcAft>
                      </a:pPr>
                      <a:r>
                        <a:rPr lang="en-US" sz="1000" b="1" dirty="0">
                          <a:solidFill>
                            <a:schemeClr val="tx1"/>
                          </a:solidFill>
                          <a:effectLst/>
                          <a:latin typeface="+mn-lt"/>
                          <a:ea typeface="Arial" panose="020B0604020202020204" pitchFamily="34" charset="0"/>
                          <a:cs typeface="Times New Roman" panose="02020603050405020304" pitchFamily="18" charset="0"/>
                        </a:rPr>
                        <a:t>%</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3355" marR="162560" indent="1270" algn="ctr">
                        <a:lnSpc>
                          <a:spcPct val="103000"/>
                        </a:lnSpc>
                        <a:spcBef>
                          <a:spcPts val="30"/>
                        </a:spcBef>
                        <a:spcAft>
                          <a:spcPts val="0"/>
                        </a:spcAft>
                      </a:pPr>
                      <a:r>
                        <a:rPr lang="en-US" sz="1000" b="1" dirty="0">
                          <a:solidFill>
                            <a:schemeClr val="tx1"/>
                          </a:solidFill>
                          <a:effectLst/>
                          <a:latin typeface="+mn-lt"/>
                          <a:ea typeface="Arial" panose="020B0604020202020204" pitchFamily="34" charset="0"/>
                          <a:cs typeface="Times New Roman" panose="02020603050405020304" pitchFamily="18" charset="0"/>
                        </a:rPr>
                        <a:t>Practice A</a:t>
                      </a:r>
                      <a:r>
                        <a:rPr lang="en-US" sz="1000" b="1" spc="-5" dirty="0">
                          <a:solidFill>
                            <a:schemeClr val="tx1"/>
                          </a:solidFill>
                          <a:effectLst/>
                          <a:latin typeface="+mn-lt"/>
                          <a:ea typeface="Arial" panose="020B0604020202020204" pitchFamily="34" charset="0"/>
                          <a:cs typeface="Times New Roman" panose="02020603050405020304" pitchFamily="18" charset="0"/>
                        </a:rPr>
                        <a:t>c</a:t>
                      </a:r>
                      <a:r>
                        <a:rPr lang="en-US" sz="1000" b="1" spc="5" dirty="0">
                          <a:solidFill>
                            <a:schemeClr val="tx1"/>
                          </a:solidFill>
                          <a:effectLst/>
                          <a:latin typeface="+mn-lt"/>
                          <a:ea typeface="Arial" panose="020B0604020202020204" pitchFamily="34" charset="0"/>
                          <a:cs typeface="Times New Roman" panose="02020603050405020304" pitchFamily="18" charset="0"/>
                        </a:rPr>
                        <a:t>a</a:t>
                      </a:r>
                      <a:r>
                        <a:rPr lang="en-US" sz="1000" b="1" spc="-10" dirty="0">
                          <a:solidFill>
                            <a:schemeClr val="tx1"/>
                          </a:solidFill>
                          <a:effectLst/>
                          <a:latin typeface="+mn-lt"/>
                          <a:ea typeface="Arial" panose="020B0604020202020204" pitchFamily="34" charset="0"/>
                          <a:cs typeface="Times New Roman" panose="02020603050405020304" pitchFamily="18" charset="0"/>
                        </a:rPr>
                        <a:t>d</a:t>
                      </a:r>
                      <a:r>
                        <a:rPr lang="en-US" sz="1000" b="1" dirty="0">
                          <a:solidFill>
                            <a:schemeClr val="tx1"/>
                          </a:solidFill>
                          <a:effectLst/>
                          <a:latin typeface="+mn-lt"/>
                          <a:ea typeface="Arial" panose="020B0604020202020204" pitchFamily="34" charset="0"/>
                          <a:cs typeface="Times New Roman" panose="02020603050405020304" pitchFamily="18" charset="0"/>
                        </a:rPr>
                        <a:t>emic (PA)</a:t>
                      </a:r>
                      <a:endParaRPr lang="en-US" sz="1000" b="1" dirty="0">
                        <a:solidFill>
                          <a:schemeClr val="tx1"/>
                        </a:solidFill>
                        <a:effectLst/>
                        <a:latin typeface="+mn-lt"/>
                        <a:ea typeface="Calibri" panose="020F0502020204030204" pitchFamily="34" charset="0"/>
                        <a:cs typeface="Times New Roman" panose="02020603050405020304" pitchFamily="18" charset="0"/>
                      </a:endParaRPr>
                    </a:p>
                    <a:p>
                      <a:pPr marL="389255" marR="378460" algn="ctr">
                        <a:lnSpc>
                          <a:spcPct val="115000"/>
                        </a:lnSpc>
                        <a:spcBef>
                          <a:spcPts val="0"/>
                        </a:spcBef>
                        <a:spcAft>
                          <a:spcPts val="0"/>
                        </a:spcAft>
                      </a:pPr>
                      <a:r>
                        <a:rPr lang="en-US" sz="1000" b="1" dirty="0">
                          <a:solidFill>
                            <a:schemeClr val="tx1"/>
                          </a:solidFill>
                          <a:effectLst/>
                          <a:latin typeface="+mn-lt"/>
                          <a:ea typeface="Arial" panose="020B0604020202020204" pitchFamily="34" charset="0"/>
                          <a:cs typeface="Times New Roman" panose="02020603050405020304" pitchFamily="18" charset="0"/>
                        </a:rPr>
                        <a:t>%</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24460" marR="111760" indent="-635" algn="ctr">
                        <a:lnSpc>
                          <a:spcPct val="103000"/>
                        </a:lnSpc>
                        <a:spcBef>
                          <a:spcPts val="30"/>
                        </a:spcBef>
                        <a:spcAft>
                          <a:spcPts val="0"/>
                        </a:spcAft>
                      </a:pPr>
                      <a:r>
                        <a:rPr lang="en-US" sz="1000" b="1" dirty="0">
                          <a:solidFill>
                            <a:schemeClr val="tx1"/>
                          </a:solidFill>
                          <a:effectLst/>
                          <a:latin typeface="+mn-lt"/>
                          <a:ea typeface="Arial" panose="020B0604020202020204" pitchFamily="34" charset="0"/>
                          <a:cs typeface="Times New Roman" panose="02020603050405020304" pitchFamily="18" charset="0"/>
                        </a:rPr>
                        <a:t>S</a:t>
                      </a:r>
                      <a:r>
                        <a:rPr lang="en-US" sz="1000" b="1" spc="5" dirty="0">
                          <a:solidFill>
                            <a:schemeClr val="tx1"/>
                          </a:solidFill>
                          <a:effectLst/>
                          <a:latin typeface="+mn-lt"/>
                          <a:ea typeface="Arial" panose="020B0604020202020204" pitchFamily="34" charset="0"/>
                          <a:cs typeface="Times New Roman" panose="02020603050405020304" pitchFamily="18" charset="0"/>
                        </a:rPr>
                        <a:t>c</a:t>
                      </a:r>
                      <a:r>
                        <a:rPr lang="en-US" sz="1000" b="1" dirty="0">
                          <a:solidFill>
                            <a:schemeClr val="tx1"/>
                          </a:solidFill>
                          <a:effectLst/>
                          <a:latin typeface="+mn-lt"/>
                          <a:ea typeface="Arial" panose="020B0604020202020204" pitchFamily="34" charset="0"/>
                          <a:cs typeface="Times New Roman" panose="02020603050405020304" pitchFamily="18" charset="0"/>
                        </a:rPr>
                        <a:t>holarly Practitio</a:t>
                      </a:r>
                      <a:r>
                        <a:rPr lang="en-US" sz="1000" b="1" spc="5" dirty="0">
                          <a:solidFill>
                            <a:schemeClr val="tx1"/>
                          </a:solidFill>
                          <a:effectLst/>
                          <a:latin typeface="+mn-lt"/>
                          <a:ea typeface="Arial" panose="020B0604020202020204" pitchFamily="34" charset="0"/>
                          <a:cs typeface="Times New Roman" panose="02020603050405020304" pitchFamily="18" charset="0"/>
                        </a:rPr>
                        <a:t>n</a:t>
                      </a:r>
                      <a:r>
                        <a:rPr lang="en-US" sz="1000" b="1" dirty="0">
                          <a:solidFill>
                            <a:schemeClr val="tx1"/>
                          </a:solidFill>
                          <a:effectLst/>
                          <a:latin typeface="+mn-lt"/>
                          <a:ea typeface="Arial" panose="020B0604020202020204" pitchFamily="34" charset="0"/>
                          <a:cs typeface="Times New Roman" panose="02020603050405020304" pitchFamily="18" charset="0"/>
                        </a:rPr>
                        <a:t>er </a:t>
                      </a:r>
                      <a:r>
                        <a:rPr lang="en-US" sz="1000" b="1" spc="5" dirty="0">
                          <a:solidFill>
                            <a:schemeClr val="tx1"/>
                          </a:solidFill>
                          <a:effectLst/>
                          <a:latin typeface="+mn-lt"/>
                          <a:ea typeface="Arial" panose="020B0604020202020204" pitchFamily="34" charset="0"/>
                          <a:cs typeface="Times New Roman" panose="02020603050405020304" pitchFamily="18" charset="0"/>
                        </a:rPr>
                        <a:t>(</a:t>
                      </a:r>
                      <a:r>
                        <a:rPr lang="en-US" sz="1000" b="1" spc="-5" dirty="0">
                          <a:solidFill>
                            <a:schemeClr val="tx1"/>
                          </a:solidFill>
                          <a:effectLst/>
                          <a:latin typeface="+mn-lt"/>
                          <a:ea typeface="Arial" panose="020B0604020202020204" pitchFamily="34" charset="0"/>
                          <a:cs typeface="Times New Roman" panose="02020603050405020304" pitchFamily="18" charset="0"/>
                        </a:rPr>
                        <a:t>S</a:t>
                      </a:r>
                      <a:r>
                        <a:rPr lang="en-US" sz="1000" b="1" dirty="0">
                          <a:solidFill>
                            <a:schemeClr val="tx1"/>
                          </a:solidFill>
                          <a:effectLst/>
                          <a:latin typeface="+mn-lt"/>
                          <a:ea typeface="Arial" panose="020B0604020202020204" pitchFamily="34" charset="0"/>
                          <a:cs typeface="Times New Roman" panose="02020603050405020304" pitchFamily="18" charset="0"/>
                        </a:rPr>
                        <a:t>P)</a:t>
                      </a:r>
                      <a:endParaRPr lang="en-US" sz="1000" b="1" dirty="0">
                        <a:solidFill>
                          <a:schemeClr val="tx1"/>
                        </a:solidFill>
                        <a:effectLst/>
                        <a:latin typeface="+mn-lt"/>
                        <a:ea typeface="Calibri" panose="020F0502020204030204" pitchFamily="34" charset="0"/>
                        <a:cs typeface="Times New Roman" panose="02020603050405020304" pitchFamily="18" charset="0"/>
                      </a:endParaRPr>
                    </a:p>
                    <a:p>
                      <a:pPr marL="389890" marR="377825" algn="ctr">
                        <a:lnSpc>
                          <a:spcPct val="115000"/>
                        </a:lnSpc>
                        <a:spcBef>
                          <a:spcPts val="0"/>
                        </a:spcBef>
                        <a:spcAft>
                          <a:spcPts val="0"/>
                        </a:spcAft>
                      </a:pPr>
                      <a:r>
                        <a:rPr lang="en-US" sz="1000" b="1" dirty="0">
                          <a:solidFill>
                            <a:schemeClr val="tx1"/>
                          </a:solidFill>
                          <a:effectLst/>
                          <a:latin typeface="+mn-lt"/>
                          <a:ea typeface="Arial" panose="020B0604020202020204" pitchFamily="34" charset="0"/>
                          <a:cs typeface="Times New Roman" panose="02020603050405020304" pitchFamily="18" charset="0"/>
                        </a:rPr>
                        <a:t>%</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97790" marR="86360" algn="ctr">
                        <a:lnSpc>
                          <a:spcPct val="103000"/>
                        </a:lnSpc>
                        <a:spcBef>
                          <a:spcPts val="30"/>
                        </a:spcBef>
                        <a:spcAft>
                          <a:spcPts val="0"/>
                        </a:spcAft>
                      </a:pPr>
                      <a:r>
                        <a:rPr lang="en-US" sz="1000" b="1" dirty="0">
                          <a:solidFill>
                            <a:schemeClr val="tx1"/>
                          </a:solidFill>
                          <a:effectLst/>
                          <a:latin typeface="+mn-lt"/>
                          <a:ea typeface="Arial" panose="020B0604020202020204" pitchFamily="34" charset="0"/>
                          <a:cs typeface="Times New Roman" panose="02020603050405020304" pitchFamily="18" charset="0"/>
                        </a:rPr>
                        <a:t>In</a:t>
                      </a:r>
                      <a:r>
                        <a:rPr lang="en-US" sz="1000" b="1" spc="10" dirty="0">
                          <a:solidFill>
                            <a:schemeClr val="tx1"/>
                          </a:solidFill>
                          <a:effectLst/>
                          <a:latin typeface="+mn-lt"/>
                          <a:ea typeface="Arial" panose="020B0604020202020204" pitchFamily="34" charset="0"/>
                          <a:cs typeface="Times New Roman" panose="02020603050405020304" pitchFamily="18" charset="0"/>
                        </a:rPr>
                        <a:t>s</a:t>
                      </a:r>
                      <a:r>
                        <a:rPr lang="en-US" sz="1000" b="1" dirty="0">
                          <a:solidFill>
                            <a:schemeClr val="tx1"/>
                          </a:solidFill>
                          <a:effectLst/>
                          <a:latin typeface="+mn-lt"/>
                          <a:ea typeface="Arial" panose="020B0604020202020204" pitchFamily="34" charset="0"/>
                          <a:cs typeface="Times New Roman" panose="02020603050405020304" pitchFamily="18" charset="0"/>
                        </a:rPr>
                        <a:t>tructional </a:t>
                      </a:r>
                      <a:r>
                        <a:rPr lang="en-US" sz="1000" b="1" spc="-5" dirty="0">
                          <a:solidFill>
                            <a:schemeClr val="tx1"/>
                          </a:solidFill>
                          <a:effectLst/>
                          <a:latin typeface="+mn-lt"/>
                          <a:ea typeface="Arial" panose="020B0604020202020204" pitchFamily="34" charset="0"/>
                          <a:cs typeface="Times New Roman" panose="02020603050405020304" pitchFamily="18" charset="0"/>
                        </a:rPr>
                        <a:t>P</a:t>
                      </a:r>
                      <a:r>
                        <a:rPr lang="en-US" sz="1000" b="1" dirty="0">
                          <a:solidFill>
                            <a:schemeClr val="tx1"/>
                          </a:solidFill>
                          <a:effectLst/>
                          <a:latin typeface="+mn-lt"/>
                          <a:ea typeface="Arial" panose="020B0604020202020204" pitchFamily="34" charset="0"/>
                          <a:cs typeface="Times New Roman" panose="02020603050405020304" pitchFamily="18" charset="0"/>
                        </a:rPr>
                        <a:t>r</a:t>
                      </a:r>
                      <a:r>
                        <a:rPr lang="en-US" sz="1000" b="1" spc="5" dirty="0">
                          <a:solidFill>
                            <a:schemeClr val="tx1"/>
                          </a:solidFill>
                          <a:effectLst/>
                          <a:latin typeface="+mn-lt"/>
                          <a:ea typeface="Arial" panose="020B0604020202020204" pitchFamily="34" charset="0"/>
                          <a:cs typeface="Times New Roman" panose="02020603050405020304" pitchFamily="18" charset="0"/>
                        </a:rPr>
                        <a:t>a</a:t>
                      </a:r>
                      <a:r>
                        <a:rPr lang="en-US" sz="1000" b="1" spc="-5" dirty="0">
                          <a:solidFill>
                            <a:schemeClr val="tx1"/>
                          </a:solidFill>
                          <a:effectLst/>
                          <a:latin typeface="+mn-lt"/>
                          <a:ea typeface="Arial" panose="020B0604020202020204" pitchFamily="34" charset="0"/>
                          <a:cs typeface="Times New Roman" panose="02020603050405020304" pitchFamily="18" charset="0"/>
                        </a:rPr>
                        <a:t>c</a:t>
                      </a:r>
                      <a:r>
                        <a:rPr lang="en-US" sz="1000" b="1" dirty="0">
                          <a:solidFill>
                            <a:schemeClr val="tx1"/>
                          </a:solidFill>
                          <a:effectLst/>
                          <a:latin typeface="+mn-lt"/>
                          <a:ea typeface="Arial" panose="020B0604020202020204" pitchFamily="34" charset="0"/>
                          <a:cs typeface="Times New Roman" panose="02020603050405020304" pitchFamily="18" charset="0"/>
                        </a:rPr>
                        <a:t>ti</a:t>
                      </a:r>
                      <a:r>
                        <a:rPr lang="en-US" sz="1000" b="1" spc="5" dirty="0">
                          <a:solidFill>
                            <a:schemeClr val="tx1"/>
                          </a:solidFill>
                          <a:effectLst/>
                          <a:latin typeface="+mn-lt"/>
                          <a:ea typeface="Arial" panose="020B0604020202020204" pitchFamily="34" charset="0"/>
                          <a:cs typeface="Times New Roman" panose="02020603050405020304" pitchFamily="18" charset="0"/>
                        </a:rPr>
                        <a:t>t</a:t>
                      </a:r>
                      <a:r>
                        <a:rPr lang="en-US" sz="1000" b="1" spc="-10" dirty="0">
                          <a:solidFill>
                            <a:schemeClr val="tx1"/>
                          </a:solidFill>
                          <a:effectLst/>
                          <a:latin typeface="+mn-lt"/>
                          <a:ea typeface="Arial" panose="020B0604020202020204" pitchFamily="34" charset="0"/>
                          <a:cs typeface="Times New Roman" panose="02020603050405020304" pitchFamily="18" charset="0"/>
                        </a:rPr>
                        <a:t>i</a:t>
                      </a:r>
                      <a:r>
                        <a:rPr lang="en-US" sz="1000" b="1" spc="5" dirty="0">
                          <a:solidFill>
                            <a:schemeClr val="tx1"/>
                          </a:solidFill>
                          <a:effectLst/>
                          <a:latin typeface="+mn-lt"/>
                          <a:ea typeface="Arial" panose="020B0604020202020204" pitchFamily="34" charset="0"/>
                          <a:cs typeface="Times New Roman" panose="02020603050405020304" pitchFamily="18" charset="0"/>
                        </a:rPr>
                        <a:t>o</a:t>
                      </a:r>
                      <a:r>
                        <a:rPr lang="en-US" sz="1000" b="1" dirty="0">
                          <a:solidFill>
                            <a:schemeClr val="tx1"/>
                          </a:solidFill>
                          <a:effectLst/>
                          <a:latin typeface="+mn-lt"/>
                          <a:ea typeface="Arial" panose="020B0604020202020204" pitchFamily="34" charset="0"/>
                          <a:cs typeface="Times New Roman" panose="02020603050405020304" pitchFamily="18" charset="0"/>
                        </a:rPr>
                        <a:t>ner (IP)</a:t>
                      </a:r>
                      <a:endParaRPr lang="en-US" sz="1000" b="1" dirty="0">
                        <a:solidFill>
                          <a:schemeClr val="tx1"/>
                        </a:solidFill>
                        <a:effectLst/>
                        <a:latin typeface="+mn-lt"/>
                        <a:ea typeface="Calibri" panose="020F0502020204030204" pitchFamily="34" charset="0"/>
                        <a:cs typeface="Times New Roman" panose="02020603050405020304" pitchFamily="18" charset="0"/>
                      </a:endParaRPr>
                    </a:p>
                    <a:p>
                      <a:pPr marL="389890" marR="378460" algn="ctr">
                        <a:lnSpc>
                          <a:spcPct val="115000"/>
                        </a:lnSpc>
                        <a:spcBef>
                          <a:spcPts val="0"/>
                        </a:spcBef>
                        <a:spcAft>
                          <a:spcPts val="0"/>
                        </a:spcAft>
                      </a:pPr>
                      <a:r>
                        <a:rPr lang="en-US" sz="1000" b="1" dirty="0">
                          <a:solidFill>
                            <a:schemeClr val="tx1"/>
                          </a:solidFill>
                          <a:effectLst/>
                          <a:latin typeface="+mn-lt"/>
                          <a:ea typeface="Arial" panose="020B0604020202020204" pitchFamily="34" charset="0"/>
                          <a:cs typeface="Times New Roman" panose="02020603050405020304" pitchFamily="18" charset="0"/>
                        </a:rPr>
                        <a:t>%</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100"/>
                        </a:lnSpc>
                        <a:spcBef>
                          <a:spcPts val="5"/>
                        </a:spcBef>
                        <a:spcAft>
                          <a:spcPts val="0"/>
                        </a:spcAft>
                      </a:pPr>
                      <a:r>
                        <a:rPr lang="en-US" sz="1000" b="1" dirty="0">
                          <a:solidFill>
                            <a:schemeClr val="tx1"/>
                          </a:solidFill>
                          <a:effectLst/>
                          <a:latin typeface="+mn-lt"/>
                          <a:ea typeface="Calibri" panose="020F0502020204030204" pitchFamily="34" charset="0"/>
                          <a:cs typeface="Times New Roman" panose="02020603050405020304" pitchFamily="18" charset="0"/>
                        </a:rPr>
                        <a:t> </a:t>
                      </a:r>
                    </a:p>
                    <a:p>
                      <a:pPr marL="182245" marR="169545" algn="ctr">
                        <a:lnSpc>
                          <a:spcPct val="115000"/>
                        </a:lnSpc>
                        <a:spcBef>
                          <a:spcPts val="0"/>
                        </a:spcBef>
                        <a:spcAft>
                          <a:spcPts val="0"/>
                        </a:spcAft>
                      </a:pPr>
                      <a:r>
                        <a:rPr lang="en-US" sz="1000" b="1" dirty="0">
                          <a:solidFill>
                            <a:schemeClr val="tx1"/>
                          </a:solidFill>
                          <a:effectLst/>
                          <a:latin typeface="+mn-lt"/>
                          <a:ea typeface="Arial" panose="020B0604020202020204" pitchFamily="34" charset="0"/>
                          <a:cs typeface="Times New Roman" panose="02020603050405020304" pitchFamily="18" charset="0"/>
                        </a:rPr>
                        <a:t>Other</a:t>
                      </a:r>
                      <a:r>
                        <a:rPr lang="en-US" sz="1000" b="1" spc="80" dirty="0">
                          <a:solidFill>
                            <a:schemeClr val="tx1"/>
                          </a:solidFill>
                          <a:effectLst/>
                          <a:latin typeface="+mn-lt"/>
                          <a:ea typeface="Arial" panose="020B0604020202020204" pitchFamily="34" charset="0"/>
                          <a:cs typeface="Times New Roman" panose="02020603050405020304" pitchFamily="18" charset="0"/>
                        </a:rPr>
                        <a:t> </a:t>
                      </a:r>
                      <a:r>
                        <a:rPr lang="en-US" sz="1000" b="1" dirty="0">
                          <a:solidFill>
                            <a:schemeClr val="tx1"/>
                          </a:solidFill>
                          <a:effectLst/>
                          <a:latin typeface="+mn-lt"/>
                          <a:ea typeface="Arial" panose="020B0604020202020204" pitchFamily="34" charset="0"/>
                          <a:cs typeface="Times New Roman" panose="02020603050405020304" pitchFamily="18" charset="0"/>
                        </a:rPr>
                        <a:t>(O)</a:t>
                      </a:r>
                      <a:endParaRPr lang="en-US" sz="1000" b="1" dirty="0">
                        <a:solidFill>
                          <a:schemeClr val="tx1"/>
                        </a:solidFill>
                        <a:effectLst/>
                        <a:latin typeface="+mn-lt"/>
                        <a:ea typeface="Calibri" panose="020F0502020204030204" pitchFamily="34" charset="0"/>
                        <a:cs typeface="Times New Roman" panose="02020603050405020304" pitchFamily="18" charset="0"/>
                      </a:endParaRPr>
                    </a:p>
                    <a:p>
                      <a:pPr marL="389890" marR="377825" algn="ctr">
                        <a:lnSpc>
                          <a:spcPct val="115000"/>
                        </a:lnSpc>
                        <a:spcBef>
                          <a:spcPts val="40"/>
                        </a:spcBef>
                        <a:spcAft>
                          <a:spcPts val="0"/>
                        </a:spcAft>
                      </a:pPr>
                      <a:r>
                        <a:rPr lang="en-US" sz="1000" b="1" dirty="0">
                          <a:solidFill>
                            <a:schemeClr val="tx1"/>
                          </a:solidFill>
                          <a:effectLst/>
                          <a:latin typeface="+mn-lt"/>
                          <a:ea typeface="Arial" panose="020B0604020202020204" pitchFamily="34" charset="0"/>
                          <a:cs typeface="Times New Roman" panose="02020603050405020304" pitchFamily="18" charset="0"/>
                        </a:rPr>
                        <a:t>%</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algn="ctr">
                        <a:lnSpc>
                          <a:spcPts val="1100"/>
                        </a:lnSpc>
                        <a:spcBef>
                          <a:spcPts val="5"/>
                        </a:spcBef>
                        <a:spcAft>
                          <a:spcPts val="0"/>
                        </a:spcAft>
                      </a:pPr>
                      <a:r>
                        <a:rPr lang="en-US" sz="1000" b="1" dirty="0">
                          <a:solidFill>
                            <a:schemeClr val="tx1"/>
                          </a:solidFill>
                          <a:effectLst/>
                          <a:latin typeface="+mn-lt"/>
                          <a:ea typeface="Calibri" panose="020F0502020204030204" pitchFamily="34" charset="0"/>
                          <a:cs typeface="Times New Roman" panose="02020603050405020304" pitchFamily="18" charset="0"/>
                        </a:rPr>
                        <a:t> </a:t>
                      </a:r>
                    </a:p>
                    <a:p>
                      <a:pPr marL="263525" marR="252095" algn="ctr">
                        <a:lnSpc>
                          <a:spcPct val="115000"/>
                        </a:lnSpc>
                        <a:spcBef>
                          <a:spcPts val="0"/>
                        </a:spcBef>
                        <a:spcAft>
                          <a:spcPts val="0"/>
                        </a:spcAft>
                      </a:pPr>
                      <a:r>
                        <a:rPr lang="en-US" sz="1000" b="1" dirty="0">
                          <a:solidFill>
                            <a:schemeClr val="tx1"/>
                          </a:solidFill>
                          <a:effectLst/>
                          <a:latin typeface="+mn-lt"/>
                          <a:ea typeface="Arial" panose="020B0604020202020204" pitchFamily="34" charset="0"/>
                          <a:cs typeface="Times New Roman" panose="02020603050405020304" pitchFamily="18" charset="0"/>
                        </a:rPr>
                        <a:t>T</a:t>
                      </a:r>
                      <a:r>
                        <a:rPr lang="en-US" sz="1000" b="1" spc="5" dirty="0">
                          <a:solidFill>
                            <a:schemeClr val="tx1"/>
                          </a:solidFill>
                          <a:effectLst/>
                          <a:latin typeface="+mn-lt"/>
                          <a:ea typeface="Arial" panose="020B0604020202020204" pitchFamily="34" charset="0"/>
                          <a:cs typeface="Times New Roman" panose="02020603050405020304" pitchFamily="18" charset="0"/>
                        </a:rPr>
                        <a:t>o</a:t>
                      </a:r>
                      <a:r>
                        <a:rPr lang="en-US" sz="1000" b="1" dirty="0">
                          <a:solidFill>
                            <a:schemeClr val="tx1"/>
                          </a:solidFill>
                          <a:effectLst/>
                          <a:latin typeface="+mn-lt"/>
                          <a:ea typeface="Arial" panose="020B0604020202020204" pitchFamily="34" charset="0"/>
                          <a:cs typeface="Times New Roman" panose="02020603050405020304" pitchFamily="18" charset="0"/>
                        </a:rPr>
                        <a:t>tal</a:t>
                      </a:r>
                      <a:r>
                        <a:rPr lang="en-US" sz="1000" b="1" spc="70" dirty="0">
                          <a:solidFill>
                            <a:schemeClr val="tx1"/>
                          </a:solidFill>
                          <a:effectLst/>
                          <a:latin typeface="+mn-lt"/>
                          <a:ea typeface="Arial" panose="020B0604020202020204" pitchFamily="34" charset="0"/>
                          <a:cs typeface="Times New Roman" panose="02020603050405020304" pitchFamily="18" charset="0"/>
                        </a:rPr>
                        <a:t> </a:t>
                      </a:r>
                      <a:r>
                        <a:rPr lang="en-US" sz="1000" b="1" dirty="0">
                          <a:solidFill>
                            <a:schemeClr val="tx1"/>
                          </a:solidFill>
                          <a:effectLst/>
                          <a:latin typeface="+mn-lt"/>
                          <a:ea typeface="Arial" panose="020B0604020202020204" pitchFamily="34" charset="0"/>
                          <a:cs typeface="Times New Roman" panose="02020603050405020304" pitchFamily="18" charset="0"/>
                        </a:rPr>
                        <a:t>1</a:t>
                      </a:r>
                      <a:endParaRPr lang="en-US" sz="1000" b="1" dirty="0">
                        <a:solidFill>
                          <a:schemeClr val="tx1"/>
                        </a:solidFill>
                        <a:effectLst/>
                        <a:latin typeface="+mn-lt"/>
                        <a:ea typeface="Calibri" panose="020F0502020204030204" pitchFamily="34" charset="0"/>
                        <a:cs typeface="Times New Roman" panose="02020603050405020304" pitchFamily="18" charset="0"/>
                      </a:endParaRPr>
                    </a:p>
                    <a:p>
                      <a:pPr marL="391795" marR="379095" algn="ctr">
                        <a:lnSpc>
                          <a:spcPct val="115000"/>
                        </a:lnSpc>
                        <a:spcBef>
                          <a:spcPts val="40"/>
                        </a:spcBef>
                        <a:spcAft>
                          <a:spcPts val="0"/>
                        </a:spcAft>
                      </a:pPr>
                      <a:r>
                        <a:rPr lang="en-US" sz="1000" b="1" dirty="0">
                          <a:solidFill>
                            <a:schemeClr val="tx1"/>
                          </a:solidFill>
                          <a:effectLst/>
                          <a:latin typeface="+mn-lt"/>
                          <a:ea typeface="Arial" panose="020B0604020202020204" pitchFamily="34" charset="0"/>
                          <a:cs typeface="Times New Roman" panose="02020603050405020304" pitchFamily="18" charset="0"/>
                        </a:rPr>
                        <a:t>%</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417244">
                <a:tc>
                  <a:txBody>
                    <a:bodyPr/>
                    <a:lstStyle/>
                    <a:p>
                      <a:pPr algn="ctr"/>
                      <a:r>
                        <a:rPr lang="en-US" sz="1000" b="1" dirty="0" smtClean="0">
                          <a:solidFill>
                            <a:schemeClr val="tx1"/>
                          </a:solidFill>
                          <a:latin typeface="+mn-lt"/>
                        </a:rPr>
                        <a:t>Bachelor’s</a:t>
                      </a:r>
                      <a:r>
                        <a:rPr lang="en-US" sz="1000" b="1" baseline="30000" dirty="0" smtClean="0">
                          <a:solidFill>
                            <a:schemeClr val="tx1"/>
                          </a:solidFill>
                          <a:latin typeface="+mn-lt"/>
                        </a:rPr>
                        <a:t>1</a:t>
                      </a:r>
                      <a:endParaRPr lang="en-US" sz="1000" b="1" baseline="30000" dirty="0">
                        <a:solidFill>
                          <a:schemeClr val="tx1"/>
                        </a:solidFill>
                        <a:latin typeface="+mn-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417244">
                <a:tc>
                  <a:txBody>
                    <a:bodyPr/>
                    <a:lstStyle/>
                    <a:p>
                      <a:pPr marL="0" marR="0" algn="ctr">
                        <a:lnSpc>
                          <a:spcPts val="1100"/>
                        </a:lnSpc>
                        <a:spcBef>
                          <a:spcPts val="5"/>
                        </a:spcBef>
                        <a:spcAft>
                          <a:spcPts val="0"/>
                        </a:spcAft>
                      </a:pPr>
                      <a:r>
                        <a:rPr lang="en-US" sz="1000" b="1" dirty="0">
                          <a:solidFill>
                            <a:schemeClr val="tx1"/>
                          </a:solidFill>
                          <a:effectLst/>
                          <a:latin typeface="+mn-lt"/>
                          <a:ea typeface="Calibri" panose="020F0502020204030204" pitchFamily="34" charset="0"/>
                          <a:cs typeface="Times New Roman" panose="02020603050405020304" pitchFamily="18" charset="0"/>
                        </a:rPr>
                        <a:t> </a:t>
                      </a:r>
                      <a:r>
                        <a:rPr lang="en-US" sz="1000" b="1" dirty="0" smtClean="0">
                          <a:solidFill>
                            <a:schemeClr val="tx1"/>
                          </a:solidFill>
                          <a:effectLst/>
                          <a:latin typeface="+mn-lt"/>
                          <a:ea typeface="Arial" panose="020B0604020202020204" pitchFamily="34" charset="0"/>
                          <a:cs typeface="Times New Roman" panose="02020603050405020304" pitchFamily="18" charset="0"/>
                        </a:rPr>
                        <a:t>MBA</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417244">
                <a:tc>
                  <a:txBody>
                    <a:bodyPr/>
                    <a:lstStyle/>
                    <a:p>
                      <a:pPr marL="0" marR="0" algn="ctr">
                        <a:lnSpc>
                          <a:spcPts val="1100"/>
                        </a:lnSpc>
                        <a:spcBef>
                          <a:spcPts val="0"/>
                        </a:spcBef>
                        <a:spcAft>
                          <a:spcPts val="0"/>
                        </a:spcAft>
                      </a:pPr>
                      <a:r>
                        <a:rPr lang="en-US" sz="1000" b="1" dirty="0">
                          <a:solidFill>
                            <a:schemeClr val="tx1"/>
                          </a:solidFill>
                          <a:effectLst/>
                          <a:latin typeface="+mn-lt"/>
                          <a:ea typeface="Calibri" panose="020F0502020204030204" pitchFamily="34" charset="0"/>
                          <a:cs typeface="Times New Roman" panose="02020603050405020304" pitchFamily="18" charset="0"/>
                        </a:rPr>
                        <a:t> </a:t>
                      </a:r>
                      <a:r>
                        <a:rPr lang="en-US" sz="1000" b="1" dirty="0" smtClean="0">
                          <a:solidFill>
                            <a:schemeClr val="tx1"/>
                          </a:solidFill>
                          <a:effectLst/>
                          <a:latin typeface="+mn-lt"/>
                          <a:ea typeface="Arial" panose="020B0604020202020204" pitchFamily="34" charset="0"/>
                          <a:cs typeface="Times New Roman" panose="02020603050405020304" pitchFamily="18" charset="0"/>
                        </a:rPr>
                        <a:t>Spe</a:t>
                      </a:r>
                      <a:r>
                        <a:rPr lang="en-US" sz="1000" b="1" spc="5" dirty="0" smtClean="0">
                          <a:solidFill>
                            <a:schemeClr val="tx1"/>
                          </a:solidFill>
                          <a:effectLst/>
                          <a:latin typeface="+mn-lt"/>
                          <a:ea typeface="Arial" panose="020B0604020202020204" pitchFamily="34" charset="0"/>
                          <a:cs typeface="Times New Roman" panose="02020603050405020304" pitchFamily="18" charset="0"/>
                        </a:rPr>
                        <a:t>c</a:t>
                      </a:r>
                      <a:r>
                        <a:rPr lang="en-US" sz="1000" b="1" spc="-10" dirty="0" smtClean="0">
                          <a:solidFill>
                            <a:schemeClr val="tx1"/>
                          </a:solidFill>
                          <a:effectLst/>
                          <a:latin typeface="+mn-lt"/>
                          <a:ea typeface="Arial" panose="020B0604020202020204" pitchFamily="34" charset="0"/>
                          <a:cs typeface="Times New Roman" panose="02020603050405020304" pitchFamily="18" charset="0"/>
                        </a:rPr>
                        <a:t>i</a:t>
                      </a:r>
                      <a:r>
                        <a:rPr lang="en-US" sz="1000" b="1" spc="5" dirty="0" smtClean="0">
                          <a:solidFill>
                            <a:schemeClr val="tx1"/>
                          </a:solidFill>
                          <a:effectLst/>
                          <a:latin typeface="+mn-lt"/>
                          <a:ea typeface="Arial" panose="020B0604020202020204" pitchFamily="34" charset="0"/>
                          <a:cs typeface="Times New Roman" panose="02020603050405020304" pitchFamily="18" charset="0"/>
                        </a:rPr>
                        <a:t>a</a:t>
                      </a:r>
                      <a:r>
                        <a:rPr lang="en-US" sz="1000" b="1" dirty="0" smtClean="0">
                          <a:solidFill>
                            <a:schemeClr val="tx1"/>
                          </a:solidFill>
                          <a:effectLst/>
                          <a:latin typeface="+mn-lt"/>
                          <a:ea typeface="Arial" panose="020B0604020202020204" pitchFamily="34" charset="0"/>
                          <a:cs typeface="Times New Roman" panose="02020603050405020304" pitchFamily="18" charset="0"/>
                        </a:rPr>
                        <a:t>lized</a:t>
                      </a:r>
                      <a:endParaRPr lang="en-US" sz="1000" b="1" dirty="0">
                        <a:solidFill>
                          <a:schemeClr val="tx1"/>
                        </a:solidFill>
                        <a:effectLst/>
                        <a:latin typeface="+mn-lt"/>
                        <a:ea typeface="Calibri" panose="020F0502020204030204" pitchFamily="34" charset="0"/>
                        <a:cs typeface="Times New Roman" panose="02020603050405020304" pitchFamily="18" charset="0"/>
                      </a:endParaRPr>
                    </a:p>
                    <a:p>
                      <a:pPr marL="201930" marR="189865" algn="ctr">
                        <a:lnSpc>
                          <a:spcPct val="115000"/>
                        </a:lnSpc>
                        <a:spcBef>
                          <a:spcPts val="40"/>
                        </a:spcBef>
                        <a:spcAft>
                          <a:spcPts val="0"/>
                        </a:spcAft>
                      </a:pPr>
                      <a:r>
                        <a:rPr lang="en-US" sz="1000" b="1" spc="5" dirty="0">
                          <a:solidFill>
                            <a:schemeClr val="tx1"/>
                          </a:solidFill>
                          <a:effectLst/>
                          <a:latin typeface="+mn-lt"/>
                          <a:ea typeface="Arial" panose="020B0604020202020204" pitchFamily="34" charset="0"/>
                          <a:cs typeface="Times New Roman" panose="02020603050405020304" pitchFamily="18" charset="0"/>
                        </a:rPr>
                        <a:t>M</a:t>
                      </a:r>
                      <a:r>
                        <a:rPr lang="en-US" sz="1000" b="1" spc="-5" dirty="0">
                          <a:solidFill>
                            <a:schemeClr val="tx1"/>
                          </a:solidFill>
                          <a:effectLst/>
                          <a:latin typeface="+mn-lt"/>
                          <a:ea typeface="Arial" panose="020B0604020202020204" pitchFamily="34" charset="0"/>
                          <a:cs typeface="Times New Roman" panose="02020603050405020304" pitchFamily="18" charset="0"/>
                        </a:rPr>
                        <a:t>a</a:t>
                      </a:r>
                      <a:r>
                        <a:rPr lang="en-US" sz="1000" b="1" spc="5" dirty="0">
                          <a:solidFill>
                            <a:schemeClr val="tx1"/>
                          </a:solidFill>
                          <a:effectLst/>
                          <a:latin typeface="+mn-lt"/>
                          <a:ea typeface="Arial" panose="020B0604020202020204" pitchFamily="34" charset="0"/>
                          <a:cs typeface="Times New Roman" panose="02020603050405020304" pitchFamily="18" charset="0"/>
                        </a:rPr>
                        <a:t>s</a:t>
                      </a:r>
                      <a:r>
                        <a:rPr lang="en-US" sz="1000" b="1" spc="-5" dirty="0">
                          <a:solidFill>
                            <a:schemeClr val="tx1"/>
                          </a:solidFill>
                          <a:effectLst/>
                          <a:latin typeface="+mn-lt"/>
                          <a:ea typeface="Arial" panose="020B0604020202020204" pitchFamily="34" charset="0"/>
                          <a:cs typeface="Times New Roman" panose="02020603050405020304" pitchFamily="18" charset="0"/>
                        </a:rPr>
                        <a:t>t</a:t>
                      </a:r>
                      <a:r>
                        <a:rPr lang="en-US" sz="1000" b="1" dirty="0">
                          <a:solidFill>
                            <a:schemeClr val="tx1"/>
                          </a:solidFill>
                          <a:effectLst/>
                          <a:latin typeface="+mn-lt"/>
                          <a:ea typeface="Arial" panose="020B0604020202020204" pitchFamily="34" charset="0"/>
                          <a:cs typeface="Times New Roman" panose="02020603050405020304" pitchFamily="18" charset="0"/>
                        </a:rPr>
                        <a:t>er</a:t>
                      </a:r>
                      <a:r>
                        <a:rPr lang="en-US" sz="1000" b="1" spc="-10" dirty="0">
                          <a:solidFill>
                            <a:schemeClr val="tx1"/>
                          </a:solidFill>
                          <a:effectLst/>
                          <a:latin typeface="+mn-lt"/>
                          <a:ea typeface="Arial" panose="020B0604020202020204" pitchFamily="34" charset="0"/>
                          <a:cs typeface="Times New Roman" panose="02020603050405020304" pitchFamily="18" charset="0"/>
                        </a:rPr>
                        <a:t>’</a:t>
                      </a:r>
                      <a:r>
                        <a:rPr lang="en-US" sz="1000" b="1" dirty="0">
                          <a:solidFill>
                            <a:schemeClr val="tx1"/>
                          </a:solidFill>
                          <a:effectLst/>
                          <a:latin typeface="+mn-lt"/>
                          <a:ea typeface="Arial" panose="020B0604020202020204" pitchFamily="34" charset="0"/>
                          <a:cs typeface="Times New Roman" panose="02020603050405020304" pitchFamily="18" charset="0"/>
                        </a:rPr>
                        <a:t>s</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417244">
                <a:tc>
                  <a:txBody>
                    <a:bodyPr/>
                    <a:lstStyle/>
                    <a:p>
                      <a:pPr marL="0" marR="0" algn="ctr">
                        <a:lnSpc>
                          <a:spcPts val="1100"/>
                        </a:lnSpc>
                        <a:spcBef>
                          <a:spcPts val="5"/>
                        </a:spcBef>
                        <a:spcAft>
                          <a:spcPts val="0"/>
                        </a:spcAft>
                      </a:pPr>
                      <a:r>
                        <a:rPr lang="en-US" sz="1000" b="1" dirty="0">
                          <a:solidFill>
                            <a:schemeClr val="tx1"/>
                          </a:solidFill>
                          <a:effectLst/>
                          <a:latin typeface="+mn-lt"/>
                          <a:ea typeface="Calibri" panose="020F0502020204030204" pitchFamily="34" charset="0"/>
                          <a:cs typeface="Times New Roman" panose="02020603050405020304" pitchFamily="18" charset="0"/>
                        </a:rPr>
                        <a:t> </a:t>
                      </a:r>
                      <a:r>
                        <a:rPr lang="en-US" sz="1000" b="1" dirty="0" smtClean="0">
                          <a:solidFill>
                            <a:schemeClr val="tx1"/>
                          </a:solidFill>
                          <a:effectLst/>
                          <a:latin typeface="+mn-lt"/>
                          <a:ea typeface="Calibri" panose="020F0502020204030204" pitchFamily="34" charset="0"/>
                          <a:cs typeface="Times New Roman" panose="02020603050405020304" pitchFamily="18" charset="0"/>
                        </a:rPr>
                        <a:t>D</a:t>
                      </a:r>
                      <a:r>
                        <a:rPr lang="en-US" sz="1000" b="1" spc="5" dirty="0" smtClean="0">
                          <a:solidFill>
                            <a:schemeClr val="tx1"/>
                          </a:solidFill>
                          <a:effectLst/>
                          <a:latin typeface="+mn-lt"/>
                          <a:ea typeface="Arial" panose="020B0604020202020204" pitchFamily="34" charset="0"/>
                          <a:cs typeface="Times New Roman" panose="02020603050405020304" pitchFamily="18" charset="0"/>
                        </a:rPr>
                        <a:t>o</a:t>
                      </a:r>
                      <a:r>
                        <a:rPr lang="en-US" sz="1000" b="1" spc="-5" dirty="0" smtClean="0">
                          <a:solidFill>
                            <a:schemeClr val="tx1"/>
                          </a:solidFill>
                          <a:effectLst/>
                          <a:latin typeface="+mn-lt"/>
                          <a:ea typeface="Arial" panose="020B0604020202020204" pitchFamily="34" charset="0"/>
                          <a:cs typeface="Times New Roman" panose="02020603050405020304" pitchFamily="18" charset="0"/>
                        </a:rPr>
                        <a:t>c</a:t>
                      </a:r>
                      <a:r>
                        <a:rPr lang="en-US" sz="1000" b="1" dirty="0" smtClean="0">
                          <a:solidFill>
                            <a:schemeClr val="tx1"/>
                          </a:solidFill>
                          <a:effectLst/>
                          <a:latin typeface="+mn-lt"/>
                          <a:ea typeface="Arial" panose="020B0604020202020204" pitchFamily="34" charset="0"/>
                          <a:cs typeface="Times New Roman" panose="02020603050405020304" pitchFamily="18" charset="0"/>
                        </a:rPr>
                        <a:t>t</a:t>
                      </a:r>
                      <a:r>
                        <a:rPr lang="en-US" sz="1000" b="1" spc="5" dirty="0" smtClean="0">
                          <a:solidFill>
                            <a:schemeClr val="tx1"/>
                          </a:solidFill>
                          <a:effectLst/>
                          <a:latin typeface="+mn-lt"/>
                          <a:ea typeface="Arial" panose="020B0604020202020204" pitchFamily="34" charset="0"/>
                          <a:cs typeface="Times New Roman" panose="02020603050405020304" pitchFamily="18" charset="0"/>
                        </a:rPr>
                        <a:t>o</a:t>
                      </a:r>
                      <a:r>
                        <a:rPr lang="en-US" sz="1000" b="1" spc="-5" dirty="0" smtClean="0">
                          <a:solidFill>
                            <a:schemeClr val="tx1"/>
                          </a:solidFill>
                          <a:effectLst/>
                          <a:latin typeface="+mn-lt"/>
                          <a:ea typeface="Arial" panose="020B0604020202020204" pitchFamily="34" charset="0"/>
                          <a:cs typeface="Times New Roman" panose="02020603050405020304" pitchFamily="18" charset="0"/>
                        </a:rPr>
                        <a:t>r</a:t>
                      </a:r>
                      <a:r>
                        <a:rPr lang="en-US" sz="1000" b="1" spc="5" dirty="0" smtClean="0">
                          <a:solidFill>
                            <a:schemeClr val="tx1"/>
                          </a:solidFill>
                          <a:effectLst/>
                          <a:latin typeface="+mn-lt"/>
                          <a:ea typeface="Arial" panose="020B0604020202020204" pitchFamily="34" charset="0"/>
                          <a:cs typeface="Times New Roman" panose="02020603050405020304" pitchFamily="18" charset="0"/>
                        </a:rPr>
                        <a:t>a</a:t>
                      </a:r>
                      <a:r>
                        <a:rPr lang="en-US" sz="1000" b="1" dirty="0" smtClean="0">
                          <a:solidFill>
                            <a:schemeClr val="tx1"/>
                          </a:solidFill>
                          <a:effectLst/>
                          <a:latin typeface="+mn-lt"/>
                          <a:ea typeface="Arial" panose="020B0604020202020204" pitchFamily="34" charset="0"/>
                          <a:cs typeface="Times New Roman" panose="02020603050405020304" pitchFamily="18" charset="0"/>
                        </a:rPr>
                        <a:t>l</a:t>
                      </a:r>
                    </a:p>
                    <a:p>
                      <a:pPr marL="0" marR="0" algn="ctr">
                        <a:lnSpc>
                          <a:spcPts val="1100"/>
                        </a:lnSpc>
                        <a:spcBef>
                          <a:spcPts val="5"/>
                        </a:spcBef>
                        <a:spcAft>
                          <a:spcPts val="0"/>
                        </a:spcAft>
                      </a:pPr>
                      <a:r>
                        <a:rPr lang="en-US" sz="1000" b="1" dirty="0" smtClean="0">
                          <a:solidFill>
                            <a:schemeClr val="tx1"/>
                          </a:solidFill>
                          <a:effectLst/>
                          <a:latin typeface="+mn-lt"/>
                          <a:ea typeface="Arial" panose="020B0604020202020204" pitchFamily="34" charset="0"/>
                          <a:cs typeface="Times New Roman" panose="02020603050405020304" pitchFamily="18" charset="0"/>
                        </a:rPr>
                        <a:t>Progr</a:t>
                      </a:r>
                      <a:r>
                        <a:rPr lang="en-US" sz="1000" b="1" spc="5" dirty="0" smtClean="0">
                          <a:solidFill>
                            <a:schemeClr val="tx1"/>
                          </a:solidFill>
                          <a:effectLst/>
                          <a:latin typeface="+mn-lt"/>
                          <a:ea typeface="Arial" panose="020B0604020202020204" pitchFamily="34" charset="0"/>
                          <a:cs typeface="Times New Roman" panose="02020603050405020304" pitchFamily="18" charset="0"/>
                        </a:rPr>
                        <a:t>a</a:t>
                      </a:r>
                      <a:r>
                        <a:rPr lang="en-US" sz="1000" b="1" dirty="0" smtClean="0">
                          <a:solidFill>
                            <a:schemeClr val="tx1"/>
                          </a:solidFill>
                          <a:effectLst/>
                          <a:latin typeface="+mn-lt"/>
                          <a:ea typeface="Arial" panose="020B0604020202020204" pitchFamily="34" charset="0"/>
                          <a:cs typeface="Times New Roman" panose="02020603050405020304" pitchFamily="18" charset="0"/>
                        </a:rPr>
                        <a:t>m</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417244">
                <a:tc>
                  <a:txBody>
                    <a:bodyPr/>
                    <a:lstStyle/>
                    <a:p>
                      <a:pPr marL="283845" marR="271145" algn="ctr">
                        <a:lnSpc>
                          <a:spcPct val="115000"/>
                        </a:lnSpc>
                        <a:spcBef>
                          <a:spcPts val="0"/>
                        </a:spcBef>
                        <a:spcAft>
                          <a:spcPts val="0"/>
                        </a:spcAft>
                      </a:pPr>
                      <a:r>
                        <a:rPr lang="en-US" sz="1000" b="1" dirty="0" smtClean="0">
                          <a:solidFill>
                            <a:schemeClr val="tx1"/>
                          </a:solidFill>
                          <a:effectLst/>
                          <a:latin typeface="+mn-lt"/>
                          <a:ea typeface="Arial" panose="020B0604020202020204" pitchFamily="34" charset="0"/>
                          <a:cs typeface="Times New Roman" panose="02020603050405020304" pitchFamily="18" charset="0"/>
                        </a:rPr>
                        <a:t>Other</a:t>
                      </a:r>
                      <a:endParaRPr lang="en-US" sz="1000" b="1" dirty="0">
                        <a:solidFill>
                          <a:schemeClr val="tx1"/>
                        </a:solidFill>
                        <a:effectLst/>
                        <a:latin typeface="+mn-lt"/>
                        <a:ea typeface="Calibri" panose="020F0502020204030204" pitchFamily="34" charset="0"/>
                        <a:cs typeface="Times New Roman" panose="02020603050405020304" pitchFamily="18" charset="0"/>
                      </a:endParaRPr>
                    </a:p>
                    <a:p>
                      <a:pPr marL="191770" marR="179705" algn="ctr">
                        <a:lnSpc>
                          <a:spcPct val="115000"/>
                        </a:lnSpc>
                        <a:spcBef>
                          <a:spcPts val="40"/>
                        </a:spcBef>
                        <a:spcAft>
                          <a:spcPts val="0"/>
                        </a:spcAft>
                      </a:pPr>
                      <a:r>
                        <a:rPr lang="en-US" sz="1000" b="1" dirty="0">
                          <a:solidFill>
                            <a:schemeClr val="tx1"/>
                          </a:solidFill>
                          <a:effectLst/>
                          <a:latin typeface="+mn-lt"/>
                          <a:ea typeface="Arial" panose="020B0604020202020204" pitchFamily="34" charset="0"/>
                          <a:cs typeface="Times New Roman" panose="02020603050405020304" pitchFamily="18" charset="0"/>
                        </a:rPr>
                        <a:t>(Sp</a:t>
                      </a:r>
                      <a:r>
                        <a:rPr lang="en-US" sz="1000" b="1" spc="5" dirty="0">
                          <a:solidFill>
                            <a:schemeClr val="tx1"/>
                          </a:solidFill>
                          <a:effectLst/>
                          <a:latin typeface="+mn-lt"/>
                          <a:ea typeface="Arial" panose="020B0604020202020204" pitchFamily="34" charset="0"/>
                          <a:cs typeface="Times New Roman" panose="02020603050405020304" pitchFamily="18" charset="0"/>
                        </a:rPr>
                        <a:t>e</a:t>
                      </a:r>
                      <a:r>
                        <a:rPr lang="en-US" sz="1000" b="1" dirty="0">
                          <a:solidFill>
                            <a:schemeClr val="tx1"/>
                          </a:solidFill>
                          <a:effectLst/>
                          <a:latin typeface="+mn-lt"/>
                          <a:ea typeface="Arial" panose="020B0604020202020204" pitchFamily="34" charset="0"/>
                          <a:cs typeface="Times New Roman" panose="02020603050405020304" pitchFamily="18" charset="0"/>
                        </a:rPr>
                        <a:t>cif</a:t>
                      </a:r>
                      <a:r>
                        <a:rPr lang="en-US" sz="1000" b="1" spc="-5" dirty="0">
                          <a:solidFill>
                            <a:schemeClr val="tx1"/>
                          </a:solidFill>
                          <a:effectLst/>
                          <a:latin typeface="+mn-lt"/>
                          <a:ea typeface="Arial" panose="020B0604020202020204" pitchFamily="34" charset="0"/>
                          <a:cs typeface="Times New Roman" panose="02020603050405020304" pitchFamily="18" charset="0"/>
                        </a:rPr>
                        <a:t>y</a:t>
                      </a:r>
                      <a:r>
                        <a:rPr lang="en-US" sz="1000" b="1" dirty="0">
                          <a:solidFill>
                            <a:schemeClr val="tx1"/>
                          </a:solidFill>
                          <a:effectLst/>
                          <a:latin typeface="+mn-lt"/>
                          <a:ea typeface="Arial" panose="020B0604020202020204" pitchFamily="34" charset="0"/>
                          <a:cs typeface="Times New Roman" panose="02020603050405020304" pitchFamily="18" charset="0"/>
                        </a:rPr>
                        <a:t>)</a:t>
                      </a:r>
                      <a:endParaRPr lang="en-US" sz="10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endParaRPr lang="en-US" sz="1000" b="1" dirty="0">
                        <a:solidFill>
                          <a:schemeClr val="tx1"/>
                        </a:solidFill>
                        <a:latin typeface="+mn-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sp>
        <p:nvSpPr>
          <p:cNvPr id="7" name="Rectangle 6"/>
          <p:cNvSpPr/>
          <p:nvPr/>
        </p:nvSpPr>
        <p:spPr>
          <a:xfrm>
            <a:off x="1195898" y="4992501"/>
            <a:ext cx="6752203" cy="658642"/>
          </a:xfrm>
          <a:prstGeom prst="rect">
            <a:avLst/>
          </a:prstGeom>
        </p:spPr>
        <p:txBody>
          <a:bodyPr wrap="square">
            <a:spAutoFit/>
          </a:bodyPr>
          <a:lstStyle/>
          <a:p>
            <a:pPr>
              <a:lnSpc>
                <a:spcPct val="115000"/>
              </a:lnSpc>
              <a:spcAft>
                <a:spcPts val="1000"/>
              </a:spcAft>
            </a:pPr>
            <a:r>
              <a:rPr lang="en-US" sz="800" baseline="30000" dirty="0" smtClean="0">
                <a:latin typeface="Calibri" panose="020F0502020204030204" pitchFamily="34" charset="0"/>
                <a:ea typeface="Calibri" panose="020F0502020204030204" pitchFamily="34" charset="0"/>
                <a:cs typeface="Times New Roman" panose="02020603050405020304" pitchFamily="18" charset="0"/>
              </a:rPr>
              <a:t>1 </a:t>
            </a:r>
            <a:r>
              <a:rPr lang="en-US" sz="800" dirty="0" smtClean="0">
                <a:latin typeface="Calibri" panose="020F0502020204030204" pitchFamily="34" charset="0"/>
                <a:ea typeface="Calibri" panose="020F0502020204030204" pitchFamily="34" charset="0"/>
                <a:cs typeface="Times New Roman" panose="02020603050405020304" pitchFamily="18" charset="0"/>
              </a:rPr>
              <a:t>Provide </a:t>
            </a:r>
            <a:r>
              <a:rPr lang="en-US" sz="800" dirty="0">
                <a:latin typeface="Calibri" panose="020F0502020204030204" pitchFamily="34" charset="0"/>
                <a:ea typeface="Calibri" panose="020F0502020204030204" pitchFamily="34" charset="0"/>
                <a:cs typeface="Times New Roman" panose="02020603050405020304" pitchFamily="18" charset="0"/>
              </a:rPr>
              <a:t>information for the most recently completed normal academic year. Each cell represents the percent of total teaching (whether measured by credit hours, contact hours, courses taught or another metric appropriate to the school) for each degree program at each level by faculty qualifications status.  Peer review teams may also request faculty deployment by program location and/or delivery mode.  The sum across each row should total 100 percent. Provide a brief analysis that explains the deployment of faculty as noted above to mission, expected outcomes, and strategies.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0244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A7: IT Content</a:t>
            </a:r>
            <a:endParaRPr lang="en-US" dirty="0"/>
          </a:p>
        </p:txBody>
      </p:sp>
      <p:sp>
        <p:nvSpPr>
          <p:cNvPr id="3" name="Content Placeholder 2"/>
          <p:cNvSpPr>
            <a:spLocks noGrp="1"/>
          </p:cNvSpPr>
          <p:nvPr>
            <p:ph idx="1"/>
          </p:nvPr>
        </p:nvSpPr>
        <p:spPr/>
        <p:txBody>
          <a:bodyPr/>
          <a:lstStyle/>
          <a:p>
            <a:r>
              <a:rPr lang="en-US" dirty="0" smtClean="0"/>
              <a:t>Addressed by business core</a:t>
            </a:r>
          </a:p>
          <a:p>
            <a:pPr lvl="1"/>
            <a:r>
              <a:rPr lang="en-US" dirty="0" smtClean="0"/>
              <a:t>Microsoft certifications</a:t>
            </a:r>
          </a:p>
          <a:p>
            <a:pPr lvl="1"/>
            <a:r>
              <a:rPr lang="en-US" dirty="0" smtClean="0"/>
              <a:t>Data analytics courses</a:t>
            </a:r>
          </a:p>
          <a:p>
            <a:r>
              <a:rPr lang="en-US" dirty="0" smtClean="0"/>
              <a:t>Incorporated in accounting curricula</a:t>
            </a:r>
          </a:p>
          <a:p>
            <a:pPr lvl="1"/>
            <a:r>
              <a:rPr lang="en-US" dirty="0" smtClean="0"/>
              <a:t>Systems or managerial courses</a:t>
            </a:r>
          </a:p>
          <a:p>
            <a:pPr lvl="1"/>
            <a:r>
              <a:rPr lang="en-US" dirty="0" smtClean="0"/>
              <a:t>IT auditing</a:t>
            </a:r>
            <a:endParaRPr lang="en-US" dirty="0"/>
          </a:p>
        </p:txBody>
      </p:sp>
    </p:spTree>
    <p:extLst>
      <p:ext uri="{BB962C8B-B14F-4D97-AF65-F5344CB8AC3E}">
        <p14:creationId xmlns:p14="http://schemas.microsoft.com/office/powerpoint/2010/main" val="365960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2"/>
            <a:ext cx="8229600" cy="1143000"/>
          </a:xfrm>
        </p:spPr>
        <p:txBody>
          <a:bodyPr/>
          <a:lstStyle/>
          <a:p>
            <a:r>
              <a:rPr lang="en-US" dirty="0" smtClean="0"/>
              <a:t>Possible Areas of Concern</a:t>
            </a:r>
            <a:endParaRPr lang="en-US" dirty="0"/>
          </a:p>
        </p:txBody>
      </p:sp>
      <p:sp>
        <p:nvSpPr>
          <p:cNvPr id="3" name="Content Placeholder 2"/>
          <p:cNvSpPr>
            <a:spLocks noGrp="1"/>
          </p:cNvSpPr>
          <p:nvPr>
            <p:ph idx="1"/>
          </p:nvPr>
        </p:nvSpPr>
        <p:spPr>
          <a:xfrm>
            <a:off x="457200" y="1295402"/>
            <a:ext cx="8229600" cy="4267198"/>
          </a:xfrm>
        </p:spPr>
        <p:txBody>
          <a:bodyPr>
            <a:normAutofit fontScale="92500" lnSpcReduction="10000"/>
          </a:bodyPr>
          <a:lstStyle/>
          <a:p>
            <a:r>
              <a:rPr lang="en-US" dirty="0" smtClean="0"/>
              <a:t>Participating </a:t>
            </a:r>
            <a:r>
              <a:rPr lang="en-US" dirty="0"/>
              <a:t>F</a:t>
            </a:r>
            <a:r>
              <a:rPr lang="en-US" dirty="0" smtClean="0"/>
              <a:t>aculty</a:t>
            </a:r>
          </a:p>
          <a:p>
            <a:pPr lvl="1"/>
            <a:r>
              <a:rPr lang="en-US" dirty="0" smtClean="0"/>
              <a:t>Adjuncts</a:t>
            </a:r>
          </a:p>
          <a:p>
            <a:pPr lvl="1"/>
            <a:r>
              <a:rPr lang="en-US" dirty="0" smtClean="0"/>
              <a:t>Non-voting non-tenure track faculty</a:t>
            </a:r>
          </a:p>
          <a:p>
            <a:r>
              <a:rPr lang="en-US" dirty="0" smtClean="0"/>
              <a:t>Faculty Qualifications </a:t>
            </a:r>
          </a:p>
          <a:p>
            <a:pPr lvl="1"/>
            <a:r>
              <a:rPr lang="en-US" dirty="0" smtClean="0"/>
              <a:t>Becoming SA via predatory publishing</a:t>
            </a:r>
          </a:p>
          <a:p>
            <a:pPr lvl="1"/>
            <a:r>
              <a:rPr lang="en-US" dirty="0"/>
              <a:t>Doctoral programs </a:t>
            </a:r>
          </a:p>
          <a:p>
            <a:pPr lvl="1"/>
            <a:r>
              <a:rPr lang="en-US" dirty="0" smtClean="0"/>
              <a:t>Maintaining </a:t>
            </a:r>
            <a:r>
              <a:rPr lang="en-US" dirty="0"/>
              <a:t>professional certifications / </a:t>
            </a:r>
            <a:r>
              <a:rPr lang="en-US" dirty="0" smtClean="0"/>
              <a:t>engagement</a:t>
            </a:r>
          </a:p>
          <a:p>
            <a:r>
              <a:rPr lang="en-US" dirty="0" smtClean="0"/>
              <a:t>Faculty Deployment </a:t>
            </a:r>
          </a:p>
          <a:p>
            <a:pPr lvl="1"/>
            <a:r>
              <a:rPr lang="en-US" dirty="0" smtClean="0"/>
              <a:t>Summer programs</a:t>
            </a:r>
          </a:p>
          <a:p>
            <a:endParaRPr lang="en-US" dirty="0" smtClean="0"/>
          </a:p>
          <a:p>
            <a:endParaRPr lang="en-US" dirty="0"/>
          </a:p>
        </p:txBody>
      </p:sp>
    </p:spTree>
    <p:extLst>
      <p:ext uri="{BB962C8B-B14F-4D97-AF65-F5344CB8AC3E}">
        <p14:creationId xmlns:p14="http://schemas.microsoft.com/office/powerpoint/2010/main" val="3346062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lstStyle/>
          <a:p>
            <a:r>
              <a:rPr lang="en-US" dirty="0" smtClean="0"/>
              <a:t>Distinguishes your program</a:t>
            </a:r>
          </a:p>
          <a:p>
            <a:r>
              <a:rPr lang="en-US" dirty="0" smtClean="0"/>
              <a:t>Advantage in asking for resources</a:t>
            </a:r>
          </a:p>
          <a:p>
            <a:r>
              <a:rPr lang="en-US" dirty="0" smtClean="0"/>
              <a:t>Separate faculty management processes</a:t>
            </a:r>
          </a:p>
          <a:p>
            <a:r>
              <a:rPr lang="en-US" dirty="0" smtClean="0"/>
              <a:t>Requires you to be focused and more efficient</a:t>
            </a:r>
          </a:p>
          <a:p>
            <a:r>
              <a:rPr lang="en-US" dirty="0" smtClean="0"/>
              <a:t>Develop yourself and your programs by being part of peer-review visits</a:t>
            </a:r>
          </a:p>
          <a:p>
            <a:endParaRPr lang="en-US" dirty="0"/>
          </a:p>
        </p:txBody>
      </p:sp>
    </p:spTree>
    <p:extLst>
      <p:ext uri="{BB962C8B-B14F-4D97-AF65-F5344CB8AC3E}">
        <p14:creationId xmlns:p14="http://schemas.microsoft.com/office/powerpoint/2010/main" val="1562544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 Fees</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065888984"/>
              </p:ext>
            </p:extLst>
          </p:nvPr>
        </p:nvGraphicFramePr>
        <p:xfrm>
          <a:off x="1257228" y="1214799"/>
          <a:ext cx="7033844" cy="4206239"/>
        </p:xfrm>
        <a:graphic>
          <a:graphicData uri="http://schemas.openxmlformats.org/drawingml/2006/table">
            <a:tbl>
              <a:tblPr/>
              <a:tblGrid>
                <a:gridCol w="3516922"/>
                <a:gridCol w="1941695"/>
                <a:gridCol w="1575227"/>
              </a:tblGrid>
              <a:tr h="296909">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b="1" kern="1200" dirty="0" smtClean="0">
                          <a:solidFill>
                            <a:schemeClr val="tx1"/>
                          </a:solidFill>
                          <a:effectLst/>
                          <a:latin typeface="+mn-lt"/>
                          <a:ea typeface="+mn-ea"/>
                          <a:cs typeface="+mn-cs"/>
                        </a:rPr>
                        <a:t>Fees from Eligibility Application through the Initial Accreditation Visit:</a:t>
                      </a:r>
                    </a:p>
                  </a:txBody>
                  <a:tcPr anchor="ctr">
                    <a:lnL>
                      <a:noFill/>
                    </a:lnL>
                    <a:lnR>
                      <a:noFill/>
                    </a:lnR>
                    <a:lnT>
                      <a:noFill/>
                    </a:lnT>
                    <a:lnB>
                      <a:noFill/>
                    </a:lnB>
                    <a:solidFill>
                      <a:srgbClr val="FFFFFF"/>
                    </a:solidFill>
                  </a:tcPr>
                </a:tc>
                <a:tc hMerge="1">
                  <a:txBody>
                    <a:bodyPr/>
                    <a:lstStyle/>
                    <a:p>
                      <a:endParaRPr lang="en-US" sz="1400" kern="1200" dirty="0">
                        <a:solidFill>
                          <a:schemeClr val="tx1"/>
                        </a:solidFill>
                        <a:latin typeface="+mn-lt"/>
                        <a:ea typeface="+mn-ea"/>
                        <a:cs typeface="+mn-cs"/>
                      </a:endParaRPr>
                    </a:p>
                  </a:txBody>
                  <a:tcPr anchor="ctr">
                    <a:lnL>
                      <a:noFill/>
                    </a:lnL>
                    <a:lnR>
                      <a:noFill/>
                    </a:lnR>
                    <a:lnT>
                      <a:noFill/>
                    </a:lnT>
                    <a:lnB>
                      <a:noFill/>
                    </a:lnB>
                    <a:solidFill>
                      <a:srgbClr val="FFFFFF"/>
                    </a:solidFill>
                  </a:tcPr>
                </a:tc>
                <a:tc hMerge="1">
                  <a:txBody>
                    <a:bodyPr/>
                    <a:lstStyle/>
                    <a:p>
                      <a:endParaRPr lang="en-US"/>
                    </a:p>
                  </a:txBody>
                  <a:tcPr/>
                </a:tc>
              </a:tr>
              <a:tr h="0">
                <a:tc gridSpan="2">
                  <a:txBody>
                    <a:bodyPr/>
                    <a:lstStyle/>
                    <a:p>
                      <a:r>
                        <a:rPr lang="en-US" sz="1400" kern="1200" dirty="0">
                          <a:solidFill>
                            <a:schemeClr val="tx1"/>
                          </a:solidFill>
                          <a:latin typeface="+mn-lt"/>
                          <a:ea typeface="+mn-ea"/>
                          <a:cs typeface="+mn-cs"/>
                        </a:rPr>
                        <a:t>Eligibility Application Fee</a:t>
                      </a:r>
                    </a:p>
                  </a:txBody>
                  <a:tcPr anchor="ctr">
                    <a:lnL>
                      <a:noFill/>
                    </a:lnL>
                    <a:lnR>
                      <a:noFill/>
                    </a:lnR>
                    <a:lnT>
                      <a:noFill/>
                    </a:lnT>
                    <a:lnB>
                      <a:noFill/>
                    </a:lnB>
                    <a:solidFill>
                      <a:srgbClr val="FFFFFF"/>
                    </a:solidFill>
                  </a:tcPr>
                </a:tc>
                <a:tc hMerge="1">
                  <a:txBody>
                    <a:bodyPr/>
                    <a:lstStyle/>
                    <a:p>
                      <a:endParaRPr lang="en-US" sz="1400" kern="1200" dirty="0">
                        <a:solidFill>
                          <a:schemeClr val="tx1"/>
                        </a:solidFill>
                        <a:latin typeface="+mn-lt"/>
                        <a:ea typeface="+mn-ea"/>
                        <a:cs typeface="+mn-cs"/>
                      </a:endParaRPr>
                    </a:p>
                  </a:txBody>
                  <a:tcPr anchor="ctr">
                    <a:lnL>
                      <a:noFill/>
                    </a:lnL>
                    <a:lnR>
                      <a:noFill/>
                    </a:lnR>
                    <a:lnT>
                      <a:noFill/>
                    </a:lnT>
                    <a:lnB>
                      <a:noFill/>
                    </a:lnB>
                    <a:solidFill>
                      <a:srgbClr val="FFFFFF"/>
                    </a:solidFill>
                  </a:tcPr>
                </a:tc>
                <a:tc>
                  <a:txBody>
                    <a:bodyPr/>
                    <a:lstStyle/>
                    <a:p>
                      <a:r>
                        <a:rPr lang="en-US" sz="1400" kern="1200" dirty="0" smtClean="0">
                          <a:solidFill>
                            <a:schemeClr val="tx1"/>
                          </a:solidFill>
                          <a:latin typeface="+mn-lt"/>
                          <a:ea typeface="+mn-ea"/>
                          <a:cs typeface="+mn-cs"/>
                        </a:rPr>
                        <a:t>$ 1,000</a:t>
                      </a:r>
                      <a:endParaRPr lang="en-US" sz="1400" kern="1200" dirty="0">
                        <a:solidFill>
                          <a:schemeClr val="tx1"/>
                        </a:solidFill>
                        <a:latin typeface="+mn-lt"/>
                        <a:ea typeface="+mn-ea"/>
                        <a:cs typeface="+mn-cs"/>
                      </a:endParaRPr>
                    </a:p>
                  </a:txBody>
                  <a:tcPr anchor="ctr">
                    <a:lnL>
                      <a:noFill/>
                    </a:lnL>
                    <a:lnR>
                      <a:noFill/>
                    </a:lnR>
                    <a:lnT>
                      <a:noFill/>
                    </a:lnT>
                    <a:lnB>
                      <a:noFill/>
                    </a:lnB>
                    <a:solidFill>
                      <a:srgbClr val="FFFFFF"/>
                    </a:solidFill>
                  </a:tcPr>
                </a:tc>
              </a:tr>
              <a:tr h="0">
                <a:tc gridSpan="2">
                  <a:txBody>
                    <a:bodyPr/>
                    <a:lstStyle/>
                    <a:p>
                      <a:r>
                        <a:rPr lang="en-US" sz="1400" dirty="0"/>
                        <a:t>Initial Accreditation Fee (Business or Accounting)</a:t>
                      </a:r>
                    </a:p>
                  </a:txBody>
                  <a:tcPr anchor="ctr">
                    <a:lnL>
                      <a:noFill/>
                    </a:lnL>
                    <a:lnR>
                      <a:noFill/>
                    </a:lnR>
                    <a:lnT>
                      <a:noFill/>
                    </a:lnT>
                    <a:lnB>
                      <a:noFill/>
                    </a:lnB>
                    <a:solidFill>
                      <a:srgbClr val="FFFFFF"/>
                    </a:solidFill>
                  </a:tcPr>
                </a:tc>
                <a:tc hMerge="1">
                  <a:txBody>
                    <a:bodyPr/>
                    <a:lstStyle/>
                    <a:p>
                      <a:endParaRPr lang="en-US" sz="1400"/>
                    </a:p>
                  </a:txBody>
                  <a:tcPr anchor="ctr">
                    <a:lnL>
                      <a:noFill/>
                    </a:lnL>
                    <a:lnR>
                      <a:noFill/>
                    </a:lnR>
                    <a:lnT>
                      <a:noFill/>
                    </a:lnT>
                    <a:lnB>
                      <a:noFill/>
                    </a:lnB>
                    <a:solidFill>
                      <a:srgbClr val="FFFFFF"/>
                    </a:solidFill>
                  </a:tcPr>
                </a:tc>
                <a:tc>
                  <a:txBody>
                    <a:bodyPr/>
                    <a:lstStyle/>
                    <a:p>
                      <a:r>
                        <a:rPr lang="en-US" sz="1400" dirty="0" smtClean="0"/>
                        <a:t>$ 5,400</a:t>
                      </a:r>
                      <a:endParaRPr lang="en-US" sz="1400" dirty="0"/>
                    </a:p>
                  </a:txBody>
                  <a:tcPr anchor="ctr">
                    <a:lnL>
                      <a:noFill/>
                    </a:lnL>
                    <a:lnR>
                      <a:noFill/>
                    </a:lnR>
                    <a:lnT>
                      <a:noFill/>
                    </a:lnT>
                    <a:lnB>
                      <a:noFill/>
                    </a:lnB>
                    <a:solidFill>
                      <a:srgbClr val="FFFFFF"/>
                    </a:solidFill>
                  </a:tcPr>
                </a:tc>
              </a:tr>
              <a:tr h="0">
                <a:tc gridSpan="2">
                  <a:txBody>
                    <a:bodyPr/>
                    <a:lstStyle/>
                    <a:p>
                      <a:r>
                        <a:rPr lang="en-US" sz="1400" dirty="0"/>
                        <a:t>Initial Business or Initial Accounting Accreditation Visit Application Fee</a:t>
                      </a:r>
                      <a:r>
                        <a:rPr lang="en-US" sz="1400" baseline="30000" dirty="0">
                          <a:effectLst/>
                        </a:rPr>
                        <a:t>1</a:t>
                      </a:r>
                      <a:endParaRPr lang="en-US" sz="1400" dirty="0"/>
                    </a:p>
                  </a:txBody>
                  <a:tcPr anchor="ctr">
                    <a:lnL>
                      <a:noFill/>
                    </a:lnL>
                    <a:lnR>
                      <a:noFill/>
                    </a:lnR>
                    <a:lnT>
                      <a:noFill/>
                    </a:lnT>
                    <a:lnB>
                      <a:noFill/>
                    </a:lnB>
                    <a:solidFill>
                      <a:srgbClr val="FFFFFF"/>
                    </a:solidFill>
                  </a:tcPr>
                </a:tc>
                <a:tc hMerge="1">
                  <a:txBody>
                    <a:bodyPr/>
                    <a:lstStyle/>
                    <a:p>
                      <a:endParaRPr lang="en-US" sz="1400" dirty="0"/>
                    </a:p>
                  </a:txBody>
                  <a:tcPr anchor="ctr">
                    <a:lnL>
                      <a:noFill/>
                    </a:lnL>
                    <a:lnR>
                      <a:noFill/>
                    </a:lnR>
                    <a:lnT>
                      <a:noFill/>
                    </a:lnT>
                    <a:lnB>
                      <a:noFill/>
                    </a:lnB>
                    <a:solidFill>
                      <a:srgbClr val="FFFFFF"/>
                    </a:solidFill>
                  </a:tcPr>
                </a:tc>
                <a:tc>
                  <a:txBody>
                    <a:bodyPr/>
                    <a:lstStyle/>
                    <a:p>
                      <a:r>
                        <a:rPr lang="en-US" sz="1400" dirty="0" smtClean="0"/>
                        <a:t>$ 14,000</a:t>
                      </a:r>
                      <a:endParaRPr lang="en-US" sz="1400" dirty="0"/>
                    </a:p>
                  </a:txBody>
                  <a:tcPr anchor="ctr">
                    <a:lnL>
                      <a:noFill/>
                    </a:lnL>
                    <a:lnR>
                      <a:noFill/>
                    </a:lnR>
                    <a:lnT>
                      <a:noFill/>
                    </a:lnT>
                    <a:lnB>
                      <a:noFill/>
                    </a:lnB>
                    <a:solidFill>
                      <a:srgbClr val="FFFFFF"/>
                    </a:solidFill>
                  </a:tcPr>
                </a:tc>
              </a:tr>
              <a:tr h="0">
                <a:tc gridSpan="2">
                  <a:txBody>
                    <a:bodyPr/>
                    <a:lstStyle/>
                    <a:p>
                      <a:r>
                        <a:rPr lang="en-US" sz="1400" b="1" dirty="0">
                          <a:effectLst/>
                        </a:rPr>
                        <a:t>Fees for Accredited Institutions:</a:t>
                      </a:r>
                      <a:endParaRPr lang="en-US" sz="1400" dirty="0">
                        <a:effectLst/>
                      </a:endParaRPr>
                    </a:p>
                  </a:txBody>
                  <a:tcPr anchor="ctr">
                    <a:lnL>
                      <a:noFill/>
                    </a:lnL>
                    <a:lnR>
                      <a:noFill/>
                    </a:lnR>
                    <a:lnT>
                      <a:noFill/>
                    </a:lnT>
                    <a:lnB>
                      <a:noFill/>
                    </a:lnB>
                    <a:solidFill>
                      <a:srgbClr val="FFFFFF"/>
                    </a:solidFill>
                  </a:tcPr>
                </a:tc>
                <a:tc hMerge="1">
                  <a:txBody>
                    <a:bodyPr/>
                    <a:lstStyle/>
                    <a:p>
                      <a:endParaRPr lang="en-US" sz="1400" dirty="0"/>
                    </a:p>
                  </a:txBody>
                  <a:tcPr anchor="ctr">
                    <a:lnL>
                      <a:noFill/>
                    </a:lnL>
                    <a:lnR>
                      <a:noFill/>
                    </a:lnR>
                    <a:lnT>
                      <a:noFill/>
                    </a:lnT>
                    <a:lnB>
                      <a:noFill/>
                    </a:lnB>
                    <a:solidFill>
                      <a:srgbClr val="FFFFFF"/>
                    </a:solidFill>
                  </a:tcPr>
                </a:tc>
                <a:tc>
                  <a:txBody>
                    <a:bodyPr/>
                    <a:lstStyle/>
                    <a:p>
                      <a:endParaRPr lang="en-US"/>
                    </a:p>
                  </a:txBody>
                  <a:tcPr anchor="ctr">
                    <a:lnL>
                      <a:noFill/>
                    </a:lnL>
                    <a:lnR>
                      <a:noFill/>
                    </a:lnR>
                    <a:lnT>
                      <a:noFill/>
                    </a:lnT>
                    <a:lnB>
                      <a:noFill/>
                    </a:lnB>
                    <a:solidFill>
                      <a:srgbClr val="FFFFFF"/>
                    </a:solidFill>
                  </a:tcPr>
                </a:tc>
              </a:tr>
              <a:tr h="0">
                <a:tc gridSpan="2">
                  <a:txBody>
                    <a:bodyPr/>
                    <a:lstStyle/>
                    <a:p>
                      <a:r>
                        <a:rPr lang="en-US" sz="1400"/>
                        <a:t>Annual Accreditation Fee (Business)</a:t>
                      </a:r>
                    </a:p>
                  </a:txBody>
                  <a:tcPr anchor="ctr">
                    <a:lnL>
                      <a:noFill/>
                    </a:lnL>
                    <a:lnR>
                      <a:noFill/>
                    </a:lnR>
                    <a:lnT>
                      <a:noFill/>
                    </a:lnT>
                    <a:lnB>
                      <a:noFill/>
                    </a:lnB>
                    <a:solidFill>
                      <a:srgbClr val="FFFFFF"/>
                    </a:solidFill>
                  </a:tcPr>
                </a:tc>
                <a:tc hMerge="1">
                  <a:txBody>
                    <a:bodyPr/>
                    <a:lstStyle/>
                    <a:p>
                      <a:endParaRPr lang="en-US" sz="1400" dirty="0"/>
                    </a:p>
                  </a:txBody>
                  <a:tcPr anchor="ctr">
                    <a:lnL>
                      <a:noFill/>
                    </a:lnL>
                    <a:lnR>
                      <a:noFill/>
                    </a:lnR>
                    <a:lnT>
                      <a:noFill/>
                    </a:lnT>
                    <a:lnB>
                      <a:noFill/>
                    </a:lnB>
                    <a:solidFill>
                      <a:srgbClr val="FFFFFF"/>
                    </a:solidFill>
                  </a:tcPr>
                </a:tc>
                <a:tc>
                  <a:txBody>
                    <a:bodyPr/>
                    <a:lstStyle/>
                    <a:p>
                      <a:r>
                        <a:rPr lang="en-US" sz="1400" dirty="0" smtClean="0"/>
                        <a:t>$ 5,400</a:t>
                      </a:r>
                      <a:endParaRPr lang="en-US" sz="1400" dirty="0"/>
                    </a:p>
                  </a:txBody>
                  <a:tcPr anchor="ctr">
                    <a:lnL>
                      <a:noFill/>
                    </a:lnL>
                    <a:lnR>
                      <a:noFill/>
                    </a:lnR>
                    <a:lnT>
                      <a:noFill/>
                    </a:lnT>
                    <a:lnB>
                      <a:noFill/>
                    </a:lnB>
                    <a:solidFill>
                      <a:srgbClr val="FFFFFF"/>
                    </a:solidFill>
                  </a:tcPr>
                </a:tc>
              </a:tr>
              <a:tr h="0">
                <a:tc gridSpan="2">
                  <a:txBody>
                    <a:bodyPr/>
                    <a:lstStyle/>
                    <a:p>
                      <a:r>
                        <a:rPr lang="en-US" sz="1400" dirty="0"/>
                        <a:t>Annual Accreditation Fee (Business and Accounting)</a:t>
                      </a:r>
                    </a:p>
                  </a:txBody>
                  <a:tcPr anchor="ctr">
                    <a:lnL>
                      <a:noFill/>
                    </a:lnL>
                    <a:lnR>
                      <a:noFill/>
                    </a:lnR>
                    <a:lnT>
                      <a:noFill/>
                    </a:lnT>
                    <a:lnB>
                      <a:noFill/>
                    </a:lnB>
                    <a:solidFill>
                      <a:srgbClr val="FFFFFF"/>
                    </a:solidFill>
                  </a:tcPr>
                </a:tc>
                <a:tc hMerge="1">
                  <a:txBody>
                    <a:bodyPr/>
                    <a:lstStyle/>
                    <a:p>
                      <a:endParaRPr lang="en-US" sz="1400" dirty="0"/>
                    </a:p>
                  </a:txBody>
                  <a:tcPr anchor="ctr">
                    <a:lnL>
                      <a:noFill/>
                    </a:lnL>
                    <a:lnR>
                      <a:noFill/>
                    </a:lnR>
                    <a:lnT>
                      <a:noFill/>
                    </a:lnT>
                    <a:lnB>
                      <a:noFill/>
                    </a:lnB>
                    <a:solidFill>
                      <a:srgbClr val="FFFFFF"/>
                    </a:solidFill>
                  </a:tcPr>
                </a:tc>
                <a:tc>
                  <a:txBody>
                    <a:bodyPr/>
                    <a:lstStyle/>
                    <a:p>
                      <a:r>
                        <a:rPr lang="en-US" sz="1400" dirty="0" smtClean="0"/>
                        <a:t>$ 8,700</a:t>
                      </a:r>
                      <a:endParaRPr lang="en-US" sz="1400" dirty="0"/>
                    </a:p>
                  </a:txBody>
                  <a:tcPr anchor="ctr">
                    <a:lnL>
                      <a:noFill/>
                    </a:lnL>
                    <a:lnR>
                      <a:noFill/>
                    </a:lnR>
                    <a:lnT>
                      <a:noFill/>
                    </a:lnT>
                    <a:lnB>
                      <a:noFill/>
                    </a:lnB>
                    <a:solidFill>
                      <a:srgbClr val="FFFFFF"/>
                    </a:solidFill>
                  </a:tcPr>
                </a:tc>
              </a:tr>
              <a:tr h="0">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Continuous Improvement Review (Maintenance) fees are included in the annual accreditation fee.</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Schools put on a Continuous Improvement Review 2, Focused Review 1, Focused Review 2, or Deferral are assessed an additional 5,000 USD.</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txBody>
                  <a:tcPr anchor="ctr">
                    <a:lnL>
                      <a:noFill/>
                    </a:lnL>
                    <a:lnR>
                      <a:noFill/>
                    </a:lnR>
                    <a:lnT>
                      <a:noFill/>
                    </a:lnT>
                    <a:lnB>
                      <a:noFill/>
                    </a:lnB>
                    <a:solidFill>
                      <a:srgbClr val="FFFFFF"/>
                    </a:solidFill>
                  </a:tcPr>
                </a:tc>
                <a:tc hMerge="1">
                  <a:txBody>
                    <a:bodyPr/>
                    <a:lstStyle/>
                    <a:p>
                      <a:endParaRPr lang="en-US" sz="1400" dirty="0"/>
                    </a:p>
                  </a:txBody>
                  <a:tcPr anchor="ctr">
                    <a:lnL>
                      <a:noFill/>
                    </a:lnL>
                    <a:lnR>
                      <a:noFill/>
                    </a:lnR>
                    <a:lnT>
                      <a:noFill/>
                    </a:lnT>
                    <a:lnB>
                      <a:noFill/>
                    </a:lnB>
                    <a:solidFill>
                      <a:srgbClr val="FFFFFF"/>
                    </a:solidFill>
                  </a:tcPr>
                </a:tc>
                <a:tc hMerge="1">
                  <a:txBody>
                    <a:bodyPr/>
                    <a:lstStyle/>
                    <a:p>
                      <a:endParaRPr lang="en-US"/>
                    </a:p>
                  </a:txBody>
                  <a:tcPr/>
                </a:tc>
              </a:tr>
              <a:tr h="0">
                <a:tc>
                  <a:txBody>
                    <a:bodyPr/>
                    <a:lstStyle/>
                    <a:p>
                      <a:endParaRPr lang="en-US" sz="1400" dirty="0"/>
                    </a:p>
                  </a:txBody>
                  <a:tcPr anchor="ctr">
                    <a:lnL>
                      <a:noFill/>
                    </a:lnL>
                    <a:lnR>
                      <a:noFill/>
                    </a:lnR>
                    <a:lnT>
                      <a:noFill/>
                    </a:lnT>
                    <a:lnB>
                      <a:noFill/>
                    </a:lnB>
                    <a:solidFill>
                      <a:srgbClr val="FFFFFF"/>
                    </a:solidFill>
                  </a:tcPr>
                </a:tc>
                <a:tc gridSpan="2">
                  <a:txBody>
                    <a:bodyPr/>
                    <a:lstStyle/>
                    <a:p>
                      <a:endParaRPr lang="en-US" sz="1400" dirty="0"/>
                    </a:p>
                  </a:txBody>
                  <a:tcPr anchor="ctr">
                    <a:lnL>
                      <a:noFill/>
                    </a:lnL>
                    <a:lnR>
                      <a:noFill/>
                    </a:lnR>
                    <a:lnT>
                      <a:noFill/>
                    </a:lnT>
                    <a:lnB>
                      <a:noFill/>
                    </a:lnB>
                    <a:noFill/>
                  </a:tcPr>
                </a:tc>
                <a:tc hMerge="1">
                  <a:txBody>
                    <a:bodyPr/>
                    <a:lstStyle/>
                    <a:p>
                      <a:endParaRPr lang="en-US"/>
                    </a:p>
                  </a:txBody>
                  <a:tcPr/>
                </a:tc>
              </a:tr>
              <a:tr h="0">
                <a:tc gridSpan="3">
                  <a:txBody>
                    <a:bodyPr/>
                    <a:lstStyle/>
                    <a:p>
                      <a:r>
                        <a:rPr lang="en-US" sz="1400" b="1" kern="1200" dirty="0" smtClean="0">
                          <a:solidFill>
                            <a:schemeClr val="tx1"/>
                          </a:solidFill>
                          <a:effectLst/>
                          <a:latin typeface="+mn-lt"/>
                          <a:ea typeface="+mn-ea"/>
                          <a:cs typeface="+mn-cs"/>
                        </a:rPr>
                        <a:t>Annual Membership Dues: July 1, 2015 through June 30, 2016</a:t>
                      </a:r>
                      <a:endParaRPr lang="en-US" sz="1400" b="1" kern="1200" dirty="0">
                        <a:solidFill>
                          <a:schemeClr val="tx1"/>
                        </a:solidFill>
                        <a:effectLst/>
                        <a:latin typeface="+mn-lt"/>
                        <a:ea typeface="+mn-ea"/>
                        <a:cs typeface="+mn-cs"/>
                      </a:endParaRPr>
                    </a:p>
                  </a:txBody>
                  <a:tcPr anchor="ctr">
                    <a:lnL>
                      <a:noFill/>
                    </a:lnL>
                    <a:lnR>
                      <a:noFill/>
                    </a:lnR>
                    <a:lnT>
                      <a:noFill/>
                    </a:lnT>
                    <a:lnB>
                      <a:noFill/>
                    </a:lnB>
                    <a:solidFill>
                      <a:srgbClr val="FFFFFF"/>
                    </a:solidFill>
                  </a:tcPr>
                </a:tc>
                <a:tc hMerge="1">
                  <a:txBody>
                    <a:bodyPr/>
                    <a:lstStyle/>
                    <a:p>
                      <a:endParaRPr lang="en-US" sz="1400" dirty="0"/>
                    </a:p>
                  </a:txBody>
                  <a:tcPr anchor="ctr">
                    <a:lnL>
                      <a:noFill/>
                    </a:lnL>
                    <a:lnR>
                      <a:noFill/>
                    </a:lnR>
                    <a:lnT>
                      <a:noFill/>
                    </a:lnT>
                    <a:lnB>
                      <a:noFill/>
                    </a:lnB>
                    <a:solidFill>
                      <a:srgbClr val="FFFFFF"/>
                    </a:solidFill>
                  </a:tcPr>
                </a:tc>
                <a:tc hMerge="1">
                  <a:txBody>
                    <a:bodyPr/>
                    <a:lstStyle/>
                    <a:p>
                      <a:endParaRPr lang="en-US"/>
                    </a:p>
                  </a:txBody>
                  <a:tcPr/>
                </a:tc>
              </a:tr>
              <a:tr h="0">
                <a:tc gridSpan="2">
                  <a:txBody>
                    <a:bodyPr/>
                    <a:lstStyle/>
                    <a:p>
                      <a:r>
                        <a:rPr lang="en-US" sz="1400" kern="1200" dirty="0">
                          <a:solidFill>
                            <a:schemeClr val="tx1"/>
                          </a:solidFill>
                          <a:latin typeface="+mn-lt"/>
                          <a:ea typeface="+mn-ea"/>
                          <a:cs typeface="+mn-cs"/>
                        </a:rPr>
                        <a:t>Educational Institutions</a:t>
                      </a:r>
                    </a:p>
                  </a:txBody>
                  <a:tcPr anchor="ctr">
                    <a:lnL>
                      <a:noFill/>
                    </a:lnL>
                    <a:lnR>
                      <a:noFill/>
                    </a:lnR>
                    <a:lnT>
                      <a:noFill/>
                    </a:lnT>
                    <a:lnB>
                      <a:noFill/>
                    </a:lnB>
                    <a:solidFill>
                      <a:srgbClr val="FFFFFF"/>
                    </a:solidFill>
                  </a:tcPr>
                </a:tc>
                <a:tc hMerge="1">
                  <a:txBody>
                    <a:bodyPr/>
                    <a:lstStyle/>
                    <a:p>
                      <a:endParaRPr lang="en-US" sz="1400" kern="1200" dirty="0">
                        <a:solidFill>
                          <a:schemeClr val="tx1"/>
                        </a:solidFill>
                        <a:latin typeface="+mn-lt"/>
                        <a:ea typeface="+mn-ea"/>
                        <a:cs typeface="+mn-cs"/>
                      </a:endParaRPr>
                    </a:p>
                  </a:txBody>
                  <a:tcPr anchor="ctr">
                    <a:lnL>
                      <a:noFill/>
                    </a:lnL>
                    <a:lnR>
                      <a:noFill/>
                    </a:lnR>
                    <a:lnT>
                      <a:noFill/>
                    </a:lnT>
                    <a:lnB>
                      <a:noFill/>
                    </a:lnB>
                    <a:solidFill>
                      <a:srgbClr val="FFFFFF"/>
                    </a:solidFill>
                  </a:tcPr>
                </a:tc>
                <a:tc>
                  <a:txBody>
                    <a:bodyPr/>
                    <a:lstStyle/>
                    <a:p>
                      <a:r>
                        <a:rPr lang="en-US" sz="1400" kern="1200" dirty="0" smtClean="0">
                          <a:solidFill>
                            <a:schemeClr val="tx1"/>
                          </a:solidFill>
                          <a:latin typeface="+mn-lt"/>
                          <a:ea typeface="+mn-ea"/>
                          <a:cs typeface="+mn-cs"/>
                        </a:rPr>
                        <a:t>$ 3,000</a:t>
                      </a:r>
                      <a:endParaRPr lang="en-US" sz="1400" kern="1200" dirty="0">
                        <a:solidFill>
                          <a:schemeClr val="tx1"/>
                        </a:solidFill>
                        <a:latin typeface="+mn-lt"/>
                        <a:ea typeface="+mn-ea"/>
                        <a:cs typeface="+mn-cs"/>
                      </a:endParaRPr>
                    </a:p>
                  </a:txBody>
                  <a:tcPr anchor="ctr">
                    <a:lnL>
                      <a:noFill/>
                    </a:lnL>
                    <a:lnR>
                      <a:noFill/>
                    </a:lnR>
                    <a:lnT>
                      <a:noFill/>
                    </a:lnT>
                    <a:lnB>
                      <a:noFill/>
                    </a:lnB>
                    <a:solidFill>
                      <a:srgbClr val="FFFFFF"/>
                    </a:solidFill>
                  </a:tcPr>
                </a:tc>
              </a:tr>
              <a:tr h="404387">
                <a:tc gridSpan="3">
                  <a:txBody>
                    <a:bodyPr/>
                    <a:lstStyle/>
                    <a:p>
                      <a:r>
                        <a:rPr lang="en-US" sz="1100" b="1" kern="1200" dirty="0" smtClean="0">
                          <a:solidFill>
                            <a:schemeClr val="tx1"/>
                          </a:solidFill>
                          <a:effectLst/>
                          <a:latin typeface="+mn-lt"/>
                          <a:ea typeface="+mn-ea"/>
                          <a:cs typeface="+mn-cs"/>
                        </a:rPr>
                        <a:t>New Member Dues Rates</a:t>
                      </a:r>
                    </a:p>
                    <a:p>
                      <a:pPr marL="285750" indent="-285750">
                        <a:buFont typeface="Arial" panose="020B0604020202020204" pitchFamily="34" charset="0"/>
                        <a:buChar char="•"/>
                      </a:pPr>
                      <a:r>
                        <a:rPr lang="en-US" sz="1100" kern="1200" dirty="0" smtClean="0">
                          <a:solidFill>
                            <a:schemeClr val="tx1"/>
                          </a:solidFill>
                          <a:latin typeface="+mn-lt"/>
                          <a:ea typeface="+mn-ea"/>
                          <a:cs typeface="+mn-cs"/>
                        </a:rPr>
                        <a:t>July – December initial dues are 3000 USD; membership active through June 30, 2016</a:t>
                      </a:r>
                    </a:p>
                    <a:p>
                      <a:pPr marL="285750" indent="-285750">
                        <a:buFont typeface="Arial" panose="020B0604020202020204" pitchFamily="34" charset="0"/>
                        <a:buChar char="•"/>
                      </a:pPr>
                      <a:r>
                        <a:rPr lang="en-US" sz="1100" kern="1200" dirty="0" smtClean="0">
                          <a:solidFill>
                            <a:schemeClr val="tx1"/>
                          </a:solidFill>
                          <a:latin typeface="+mn-lt"/>
                          <a:ea typeface="+mn-ea"/>
                          <a:cs typeface="+mn-cs"/>
                        </a:rPr>
                        <a:t>January – March initial dues are 1500 USD; membership active through June 30, 2016</a:t>
                      </a:r>
                    </a:p>
                    <a:p>
                      <a:pPr marL="285750" indent="-285750">
                        <a:buFont typeface="Arial" panose="020B0604020202020204" pitchFamily="34" charset="0"/>
                        <a:buChar char="•"/>
                      </a:pPr>
                      <a:r>
                        <a:rPr lang="en-US" sz="1100" kern="1200" dirty="0" smtClean="0">
                          <a:solidFill>
                            <a:schemeClr val="tx1"/>
                          </a:solidFill>
                          <a:latin typeface="+mn-lt"/>
                          <a:ea typeface="+mn-ea"/>
                          <a:cs typeface="+mn-cs"/>
                        </a:rPr>
                        <a:t>April – June initial dues are 3550 USD; membership active through June 30, 2017 (15 months) </a:t>
                      </a:r>
                      <a:endParaRPr lang="en-US" sz="1100" kern="1200" dirty="0">
                        <a:solidFill>
                          <a:schemeClr val="tx1"/>
                        </a:solidFill>
                        <a:latin typeface="+mn-lt"/>
                        <a:ea typeface="+mn-ea"/>
                        <a:cs typeface="+mn-cs"/>
                      </a:endParaRPr>
                    </a:p>
                  </a:txBody>
                  <a:tcPr anchor="ctr">
                    <a:lnL>
                      <a:noFill/>
                    </a:lnL>
                    <a:lnR>
                      <a:noFill/>
                    </a:lnR>
                    <a:lnT>
                      <a:noFill/>
                    </a:lnT>
                    <a:lnB>
                      <a:noFill/>
                    </a:lnB>
                    <a:solidFill>
                      <a:srgbClr val="FFFFFF"/>
                    </a:solidFill>
                  </a:tcPr>
                </a:tc>
                <a:tc hMerge="1">
                  <a:txBody>
                    <a:bodyPr/>
                    <a:lstStyle/>
                    <a:p>
                      <a:endParaRPr lang="en-US" sz="1400" dirty="0"/>
                    </a:p>
                  </a:txBody>
                  <a:tcPr anchor="ctr">
                    <a:lnL>
                      <a:noFill/>
                    </a:lnL>
                    <a:lnR>
                      <a:noFill/>
                    </a:lnR>
                    <a:lnT>
                      <a:noFill/>
                    </a:lnT>
                    <a:lnB>
                      <a:noFill/>
                    </a:lnB>
                    <a:solidFill>
                      <a:srgbClr val="FFFFFF"/>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3782410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AACSB Conference Fees</a:t>
            </a:r>
            <a:endParaRPr lang="en-US" dirty="0"/>
          </a:p>
        </p:txBody>
      </p:sp>
      <p:sp>
        <p:nvSpPr>
          <p:cNvPr id="6" name="Rectangle 1"/>
          <p:cNvSpPr>
            <a:spLocks noChangeArrowheads="1"/>
          </p:cNvSpPr>
          <p:nvPr/>
        </p:nvSpPr>
        <p:spPr bwMode="auto">
          <a:xfrm>
            <a:off x="1531694" y="1195654"/>
            <a:ext cx="65" cy="597499"/>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15870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716129665"/>
              </p:ext>
            </p:extLst>
          </p:nvPr>
        </p:nvGraphicFramePr>
        <p:xfrm>
          <a:off x="793489" y="1591450"/>
          <a:ext cx="7685493" cy="3054832"/>
        </p:xfrm>
        <a:graphic>
          <a:graphicData uri="http://schemas.openxmlformats.org/drawingml/2006/table">
            <a:tbl>
              <a:tblPr>
                <a:tableStyleId>{5C22544A-7EE6-4342-B048-85BDC9FD1C3A}</a:tableStyleId>
              </a:tblPr>
              <a:tblGrid>
                <a:gridCol w="5524184"/>
                <a:gridCol w="2161309"/>
              </a:tblGrid>
              <a:tr h="381854">
                <a:tc>
                  <a:txBody>
                    <a:bodyPr/>
                    <a:lstStyle/>
                    <a:p>
                      <a:pPr algn="l" fontAlgn="b"/>
                      <a:r>
                        <a:rPr lang="en-US" sz="1800" b="1" i="0" u="none" strike="noStrike" dirty="0" smtClean="0">
                          <a:solidFill>
                            <a:srgbClr val="900000"/>
                          </a:solidFill>
                          <a:effectLst/>
                          <a:latin typeface="+mn-lt"/>
                        </a:rPr>
                        <a:t>CONFERENCE NAME</a:t>
                      </a:r>
                      <a:endParaRPr lang="en-US" sz="1800" b="1" i="0" u="none" strike="noStrike" dirty="0">
                        <a:solidFill>
                          <a:srgbClr val="900000"/>
                        </a:solidFill>
                        <a:effectLst/>
                        <a:latin typeface="+mn-lt"/>
                      </a:endParaRPr>
                    </a:p>
                  </a:txBody>
                  <a:tcPr marL="7337" marR="7337" marT="7337" marB="0" anchor="ctr">
                    <a:noFill/>
                  </a:tcPr>
                </a:tc>
                <a:tc>
                  <a:txBody>
                    <a:bodyPr/>
                    <a:lstStyle/>
                    <a:p>
                      <a:pPr algn="l" fontAlgn="b"/>
                      <a:r>
                        <a:rPr lang="en-US" sz="1800" b="1" i="0" u="none" strike="noStrike" dirty="0" smtClean="0">
                          <a:solidFill>
                            <a:srgbClr val="900000"/>
                          </a:solidFill>
                          <a:effectLst/>
                          <a:latin typeface="+mn-lt"/>
                        </a:rPr>
                        <a:t>REGISTRATION FEES</a:t>
                      </a:r>
                      <a:endParaRPr lang="en-US" sz="1800" b="1" i="0" u="none" strike="noStrike" dirty="0">
                        <a:solidFill>
                          <a:srgbClr val="900000"/>
                        </a:solidFill>
                        <a:effectLst/>
                        <a:latin typeface="+mn-lt"/>
                      </a:endParaRPr>
                    </a:p>
                  </a:txBody>
                  <a:tcPr marL="7337" marR="7337" marT="7337" marB="0" anchor="ctr">
                    <a:noFill/>
                  </a:tcPr>
                </a:tc>
              </a:tr>
              <a:tr h="381854">
                <a:tc>
                  <a:txBody>
                    <a:bodyPr/>
                    <a:lstStyle/>
                    <a:p>
                      <a:pPr algn="l" fontAlgn="b"/>
                      <a:r>
                        <a:rPr lang="en-US" sz="1600" b="0" u="none" strike="noStrike" dirty="0">
                          <a:effectLst/>
                          <a:latin typeface="+mn-lt"/>
                        </a:rPr>
                        <a:t>Accounting Accreditation Seminar</a:t>
                      </a:r>
                      <a:endParaRPr lang="en-US" sz="1600" b="0" i="0" u="none" strike="noStrike" dirty="0">
                        <a:solidFill>
                          <a:srgbClr val="000000"/>
                        </a:solidFill>
                        <a:effectLst/>
                        <a:latin typeface="+mn-lt"/>
                      </a:endParaRPr>
                    </a:p>
                  </a:txBody>
                  <a:tcPr marL="7337" marR="7337" marT="7337" marB="0" anchor="ctr">
                    <a:noFill/>
                  </a:tcPr>
                </a:tc>
                <a:tc>
                  <a:txBody>
                    <a:bodyPr/>
                    <a:lstStyle/>
                    <a:p>
                      <a:pPr algn="l" fontAlgn="b"/>
                      <a:r>
                        <a:rPr lang="en-US" sz="1600" b="0" i="0" u="none" strike="noStrike" dirty="0" smtClean="0">
                          <a:solidFill>
                            <a:srgbClr val="000000"/>
                          </a:solidFill>
                          <a:effectLst/>
                          <a:latin typeface="+mn-lt"/>
                        </a:rPr>
                        <a:t>$645</a:t>
                      </a:r>
                      <a:r>
                        <a:rPr lang="en-US" sz="1600" b="0" i="0" u="none" strike="noStrike" baseline="0" dirty="0" smtClean="0">
                          <a:solidFill>
                            <a:srgbClr val="000000"/>
                          </a:solidFill>
                          <a:effectLst/>
                          <a:latin typeface="+mn-lt"/>
                        </a:rPr>
                        <a:t> - $</a:t>
                      </a:r>
                      <a:r>
                        <a:rPr lang="en-US" sz="1600" b="0" i="0" u="none" strike="noStrike" dirty="0" smtClean="0">
                          <a:solidFill>
                            <a:srgbClr val="000000"/>
                          </a:solidFill>
                          <a:effectLst/>
                          <a:latin typeface="+mn-lt"/>
                        </a:rPr>
                        <a:t>845</a:t>
                      </a:r>
                      <a:endParaRPr lang="en-US" sz="1600" b="0" i="0" u="none" strike="noStrike" dirty="0">
                        <a:solidFill>
                          <a:srgbClr val="000000"/>
                        </a:solidFill>
                        <a:effectLst/>
                        <a:latin typeface="+mn-lt"/>
                      </a:endParaRPr>
                    </a:p>
                  </a:txBody>
                  <a:tcPr marL="7337" marR="7337" marT="7337" marB="0" anchor="ctr">
                    <a:noFill/>
                  </a:tcPr>
                </a:tc>
              </a:tr>
              <a:tr h="381854">
                <a:tc>
                  <a:txBody>
                    <a:bodyPr/>
                    <a:lstStyle/>
                    <a:p>
                      <a:pPr algn="l" fontAlgn="b"/>
                      <a:r>
                        <a:rPr lang="en-US" sz="1600" b="0" u="none" strike="noStrike" dirty="0">
                          <a:effectLst/>
                          <a:latin typeface="+mn-lt"/>
                        </a:rPr>
                        <a:t>Assessment Conference: Driving Accountability and Innovation</a:t>
                      </a:r>
                      <a:endParaRPr lang="en-US" sz="1600" b="0" i="0" u="none" strike="noStrike" dirty="0">
                        <a:solidFill>
                          <a:srgbClr val="000000"/>
                        </a:solidFill>
                        <a:effectLst/>
                        <a:latin typeface="+mn-lt"/>
                      </a:endParaRPr>
                    </a:p>
                  </a:txBody>
                  <a:tcPr marL="7337" marR="7337" marT="7337" marB="0" anchor="ctr">
                    <a:noFill/>
                  </a:tcPr>
                </a:tc>
                <a:tc>
                  <a:txBody>
                    <a:bodyPr/>
                    <a:lstStyle/>
                    <a:p>
                      <a:pPr algn="l" fontAlgn="b"/>
                      <a:r>
                        <a:rPr lang="en-US" sz="1600" b="0" i="0" u="none" strike="noStrike" kern="1200" dirty="0" smtClean="0">
                          <a:solidFill>
                            <a:srgbClr val="000000"/>
                          </a:solidFill>
                          <a:effectLst/>
                          <a:latin typeface="+mn-lt"/>
                          <a:ea typeface="+mn-ea"/>
                          <a:cs typeface="+mn-cs"/>
                        </a:rPr>
                        <a:t>$795 - $1,095</a:t>
                      </a:r>
                      <a:endParaRPr lang="en-US" sz="1600" b="0" i="0" u="none" strike="noStrike" kern="1200" dirty="0">
                        <a:solidFill>
                          <a:srgbClr val="000000"/>
                        </a:solidFill>
                        <a:effectLst/>
                        <a:latin typeface="+mn-lt"/>
                        <a:ea typeface="+mn-ea"/>
                        <a:cs typeface="+mn-cs"/>
                      </a:endParaRPr>
                    </a:p>
                  </a:txBody>
                  <a:tcPr marL="7337" marR="7337" marT="7337" marB="0" anchor="ctr">
                    <a:noFill/>
                  </a:tcPr>
                </a:tc>
              </a:tr>
              <a:tr h="381854">
                <a:tc>
                  <a:txBody>
                    <a:bodyPr/>
                    <a:lstStyle/>
                    <a:p>
                      <a:pPr algn="l" fontAlgn="b"/>
                      <a:r>
                        <a:rPr lang="en-US" sz="1600" b="0" u="none" strike="noStrike" dirty="0">
                          <a:effectLst/>
                          <a:latin typeface="+mn-lt"/>
                        </a:rPr>
                        <a:t>Assurance of Learning Seminar</a:t>
                      </a:r>
                      <a:endParaRPr lang="en-US" sz="1600" b="0" i="0" u="none" strike="noStrike" dirty="0">
                        <a:solidFill>
                          <a:srgbClr val="000000"/>
                        </a:solidFill>
                        <a:effectLst/>
                        <a:latin typeface="+mn-lt"/>
                      </a:endParaRPr>
                    </a:p>
                  </a:txBody>
                  <a:tcPr marL="7337" marR="7337" marT="7337" marB="0" anchor="ctr">
                    <a:noFill/>
                  </a:tcPr>
                </a:tc>
                <a:tc>
                  <a:txBody>
                    <a:bodyPr/>
                    <a:lstStyle/>
                    <a:p>
                      <a:pPr algn="l" fontAlgn="b"/>
                      <a:r>
                        <a:rPr lang="en-US" sz="1600" b="0" i="0" u="none" strike="noStrike" dirty="0" smtClean="0">
                          <a:solidFill>
                            <a:srgbClr val="000000"/>
                          </a:solidFill>
                          <a:effectLst/>
                          <a:latin typeface="+mn-lt"/>
                        </a:rPr>
                        <a:t>$695 - $895</a:t>
                      </a:r>
                      <a:endParaRPr lang="en-US" sz="1600" b="0" i="0" u="none" strike="noStrike" dirty="0">
                        <a:solidFill>
                          <a:srgbClr val="000000"/>
                        </a:solidFill>
                        <a:effectLst/>
                        <a:latin typeface="+mn-lt"/>
                      </a:endParaRPr>
                    </a:p>
                  </a:txBody>
                  <a:tcPr marL="7337" marR="7337" marT="7337" marB="0" anchor="ctr">
                    <a:noFill/>
                  </a:tcPr>
                </a:tc>
              </a:tr>
              <a:tr h="381854">
                <a:tc>
                  <a:txBody>
                    <a:bodyPr/>
                    <a:lstStyle/>
                    <a:p>
                      <a:pPr algn="l" fontAlgn="b"/>
                      <a:r>
                        <a:rPr lang="en-US" sz="1600" b="0" u="none" strike="noStrike" dirty="0">
                          <a:effectLst/>
                          <a:latin typeface="+mn-lt"/>
                        </a:rPr>
                        <a:t>Assurance of Learning Seminar II</a:t>
                      </a:r>
                      <a:endParaRPr lang="en-US" sz="1600" b="0" i="0" u="none" strike="noStrike" dirty="0">
                        <a:solidFill>
                          <a:srgbClr val="000000"/>
                        </a:solidFill>
                        <a:effectLst/>
                        <a:latin typeface="+mn-lt"/>
                      </a:endParaRPr>
                    </a:p>
                  </a:txBody>
                  <a:tcPr marL="7337" marR="7337" marT="7337" marB="0" anchor="ctr">
                    <a:noFill/>
                  </a:tcPr>
                </a:tc>
                <a:tc>
                  <a:txBody>
                    <a:bodyPr/>
                    <a:lstStyle/>
                    <a:p>
                      <a:pPr algn="l" fontAlgn="b"/>
                      <a:r>
                        <a:rPr lang="en-US" sz="1600" b="0" i="0" u="none" strike="noStrike" dirty="0" smtClean="0">
                          <a:solidFill>
                            <a:srgbClr val="000000"/>
                          </a:solidFill>
                          <a:effectLst/>
                          <a:latin typeface="+mn-lt"/>
                        </a:rPr>
                        <a:t>$695 - $895</a:t>
                      </a:r>
                      <a:endParaRPr lang="en-US" sz="1600" b="0" i="0" u="none" strike="noStrike" dirty="0">
                        <a:solidFill>
                          <a:srgbClr val="000000"/>
                        </a:solidFill>
                        <a:effectLst/>
                        <a:latin typeface="+mn-lt"/>
                      </a:endParaRPr>
                    </a:p>
                  </a:txBody>
                  <a:tcPr marL="7337" marR="7337" marT="7337" marB="0" anchor="ctr">
                    <a:noFill/>
                  </a:tcPr>
                </a:tc>
              </a:tr>
              <a:tr h="381854">
                <a:tc>
                  <a:txBody>
                    <a:bodyPr/>
                    <a:lstStyle/>
                    <a:p>
                      <a:pPr algn="l" fontAlgn="b"/>
                      <a:r>
                        <a:rPr lang="en-US" sz="1600" b="0" u="none" strike="noStrike" dirty="0">
                          <a:effectLst/>
                          <a:latin typeface="+mn-lt"/>
                        </a:rPr>
                        <a:t>ICAM 2016</a:t>
                      </a:r>
                      <a:endParaRPr lang="en-US" sz="1600" b="0" i="0" u="none" strike="noStrike" dirty="0">
                        <a:solidFill>
                          <a:srgbClr val="000000"/>
                        </a:solidFill>
                        <a:effectLst/>
                        <a:latin typeface="+mn-lt"/>
                      </a:endParaRPr>
                    </a:p>
                  </a:txBody>
                  <a:tcPr marL="7337" marR="7337" marT="7337" marB="0" anchor="ctr">
                    <a:noFill/>
                  </a:tcPr>
                </a:tc>
                <a:tc>
                  <a:txBody>
                    <a:bodyPr/>
                    <a:lstStyle/>
                    <a:p>
                      <a:pPr algn="l" fontAlgn="b"/>
                      <a:r>
                        <a:rPr lang="en-US" sz="1600" b="0" i="0" u="none" strike="noStrike" dirty="0" smtClean="0">
                          <a:solidFill>
                            <a:srgbClr val="000000"/>
                          </a:solidFill>
                          <a:effectLst/>
                          <a:latin typeface="+mn-lt"/>
                        </a:rPr>
                        <a:t>$1,195 - $1,495</a:t>
                      </a:r>
                      <a:endParaRPr lang="en-US" sz="1600" b="0" i="0" u="none" strike="noStrike" dirty="0">
                        <a:solidFill>
                          <a:srgbClr val="000000"/>
                        </a:solidFill>
                        <a:effectLst/>
                        <a:latin typeface="+mn-lt"/>
                      </a:endParaRPr>
                    </a:p>
                  </a:txBody>
                  <a:tcPr marL="7337" marR="7337" marT="7337" marB="0" anchor="ctr">
                    <a:noFill/>
                  </a:tcPr>
                </a:tc>
              </a:tr>
              <a:tr h="381854">
                <a:tc>
                  <a:txBody>
                    <a:bodyPr/>
                    <a:lstStyle/>
                    <a:p>
                      <a:pPr algn="l" fontAlgn="b"/>
                      <a:r>
                        <a:rPr lang="en-US" sz="1600" b="0" u="none" strike="noStrike" dirty="0">
                          <a:effectLst/>
                          <a:latin typeface="+mn-lt"/>
                        </a:rPr>
                        <a:t>Enhancing and Measuring Impact Forum</a:t>
                      </a:r>
                      <a:endParaRPr lang="en-US" sz="1600" b="0" i="0" u="none" strike="noStrike" dirty="0">
                        <a:solidFill>
                          <a:srgbClr val="000000"/>
                        </a:solidFill>
                        <a:effectLst/>
                        <a:latin typeface="+mn-lt"/>
                      </a:endParaRPr>
                    </a:p>
                  </a:txBody>
                  <a:tcPr marL="7337" marR="7337" marT="7337" marB="0" anchor="ctr">
                    <a:noFill/>
                  </a:tcPr>
                </a:tc>
                <a:tc>
                  <a:txBody>
                    <a:bodyPr/>
                    <a:lstStyle/>
                    <a:p>
                      <a:pPr algn="l" fontAlgn="b"/>
                      <a:r>
                        <a:rPr lang="en-US" sz="1600" b="0" i="0" u="none" strike="noStrike" dirty="0" smtClean="0">
                          <a:solidFill>
                            <a:srgbClr val="000000"/>
                          </a:solidFill>
                          <a:effectLst/>
                          <a:latin typeface="+mn-lt"/>
                        </a:rPr>
                        <a:t>$645 - $845</a:t>
                      </a:r>
                    </a:p>
                  </a:txBody>
                  <a:tcPr marL="7337" marR="7337" marT="7337" marB="0" anchor="ctr">
                    <a:noFill/>
                  </a:tcPr>
                </a:tc>
              </a:tr>
              <a:tr h="381854">
                <a:tc>
                  <a:txBody>
                    <a:bodyPr/>
                    <a:lstStyle/>
                    <a:p>
                      <a:pPr algn="l" fontAlgn="b"/>
                      <a:r>
                        <a:rPr lang="en-US" sz="1600" b="0" i="0" u="none" strike="noStrike" dirty="0" smtClean="0">
                          <a:solidFill>
                            <a:srgbClr val="000000"/>
                          </a:solidFill>
                          <a:effectLst/>
                          <a:latin typeface="+mn-lt"/>
                        </a:rPr>
                        <a:t>Deans Conference</a:t>
                      </a:r>
                      <a:endParaRPr lang="en-US" sz="1600" b="0" i="0" u="none" strike="noStrike" dirty="0">
                        <a:solidFill>
                          <a:srgbClr val="000000"/>
                        </a:solidFill>
                        <a:effectLst/>
                        <a:latin typeface="+mn-lt"/>
                      </a:endParaRPr>
                    </a:p>
                  </a:txBody>
                  <a:tcPr marL="7337" marR="7337" marT="7337" marB="0" anchor="ctr">
                    <a:noFill/>
                  </a:tcPr>
                </a:tc>
                <a:tc>
                  <a:txBody>
                    <a:bodyPr/>
                    <a:lstStyle/>
                    <a:p>
                      <a:pPr algn="l" fontAlgn="b"/>
                      <a:r>
                        <a:rPr lang="en-US" sz="1600" b="0" i="0" u="none" strike="noStrike" dirty="0" smtClean="0">
                          <a:solidFill>
                            <a:srgbClr val="000000"/>
                          </a:solidFill>
                          <a:effectLst/>
                          <a:latin typeface="+mn-lt"/>
                        </a:rPr>
                        <a:t>$1,295</a:t>
                      </a:r>
                    </a:p>
                  </a:txBody>
                  <a:tcPr marL="7337" marR="7337" marT="7337" marB="0" anchor="ctr">
                    <a:noFill/>
                  </a:tcPr>
                </a:tc>
              </a:tr>
            </a:tbl>
          </a:graphicData>
        </a:graphic>
      </p:graphicFrame>
    </p:spTree>
    <p:extLst>
      <p:ext uri="{BB962C8B-B14F-4D97-AF65-F5344CB8AC3E}">
        <p14:creationId xmlns:p14="http://schemas.microsoft.com/office/powerpoint/2010/main" val="3264602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Applicable Business Standards</a:t>
            </a:r>
            <a:endParaRPr lang="en-US" dirty="0"/>
          </a:p>
        </p:txBody>
      </p:sp>
      <p:sp>
        <p:nvSpPr>
          <p:cNvPr id="3" name="Content Placeholder 2"/>
          <p:cNvSpPr>
            <a:spLocks noGrp="1"/>
          </p:cNvSpPr>
          <p:nvPr>
            <p:ph idx="1"/>
          </p:nvPr>
        </p:nvSpPr>
        <p:spPr/>
        <p:txBody>
          <a:bodyPr>
            <a:normAutofit fontScale="70000" lnSpcReduction="20000"/>
          </a:bodyPr>
          <a:lstStyle/>
          <a:p>
            <a:r>
              <a:rPr lang="en-US" dirty="0"/>
              <a:t>Standard 4: Student Admissions, Progression and Career Development </a:t>
            </a:r>
          </a:p>
          <a:p>
            <a:r>
              <a:rPr lang="en-US" dirty="0" smtClean="0">
                <a:solidFill>
                  <a:srgbClr val="000090"/>
                </a:solidFill>
              </a:rPr>
              <a:t>Standard </a:t>
            </a:r>
            <a:r>
              <a:rPr lang="en-US" dirty="0">
                <a:solidFill>
                  <a:srgbClr val="000090"/>
                </a:solidFill>
              </a:rPr>
              <a:t>6: Faculty Management and Support </a:t>
            </a:r>
          </a:p>
          <a:p>
            <a:r>
              <a:rPr lang="en-US" dirty="0" smtClean="0">
                <a:solidFill>
                  <a:srgbClr val="000090"/>
                </a:solidFill>
              </a:rPr>
              <a:t>Standard </a:t>
            </a:r>
            <a:r>
              <a:rPr lang="en-US" dirty="0">
                <a:solidFill>
                  <a:srgbClr val="000090"/>
                </a:solidFill>
              </a:rPr>
              <a:t>7: Professional Staff Sufficiency and Deployment </a:t>
            </a:r>
          </a:p>
          <a:p>
            <a:r>
              <a:rPr lang="en-US" dirty="0" smtClean="0">
                <a:solidFill>
                  <a:srgbClr val="000090"/>
                </a:solidFill>
              </a:rPr>
              <a:t>Standard </a:t>
            </a:r>
            <a:r>
              <a:rPr lang="en-US" dirty="0">
                <a:solidFill>
                  <a:srgbClr val="000090"/>
                </a:solidFill>
              </a:rPr>
              <a:t>9: Curricula Content (for all business </a:t>
            </a:r>
            <a:r>
              <a:rPr lang="en-US" dirty="0" smtClean="0">
                <a:solidFill>
                  <a:srgbClr val="000090"/>
                </a:solidFill>
              </a:rPr>
              <a:t>degrees)</a:t>
            </a:r>
          </a:p>
          <a:p>
            <a:r>
              <a:rPr lang="en-US" dirty="0" smtClean="0">
                <a:solidFill>
                  <a:srgbClr val="000090"/>
                </a:solidFill>
              </a:rPr>
              <a:t>Standard </a:t>
            </a:r>
            <a:r>
              <a:rPr lang="en-US" dirty="0">
                <a:solidFill>
                  <a:srgbClr val="000090"/>
                </a:solidFill>
              </a:rPr>
              <a:t>10: Student-Faculty Interactions </a:t>
            </a:r>
          </a:p>
          <a:p>
            <a:r>
              <a:rPr lang="en-US" dirty="0" smtClean="0">
                <a:solidFill>
                  <a:srgbClr val="000090"/>
                </a:solidFill>
              </a:rPr>
              <a:t>Standard </a:t>
            </a:r>
            <a:r>
              <a:rPr lang="en-US" dirty="0">
                <a:solidFill>
                  <a:srgbClr val="000090"/>
                </a:solidFill>
              </a:rPr>
              <a:t>11: Degree Program Educational Level, Structure, and Equivalence </a:t>
            </a:r>
          </a:p>
          <a:p>
            <a:r>
              <a:rPr lang="en-US" dirty="0" smtClean="0">
                <a:solidFill>
                  <a:srgbClr val="000090"/>
                </a:solidFill>
              </a:rPr>
              <a:t>Standard </a:t>
            </a:r>
            <a:r>
              <a:rPr lang="en-US" dirty="0">
                <a:solidFill>
                  <a:srgbClr val="000090"/>
                </a:solidFill>
              </a:rPr>
              <a:t>12: Teaching Effectiveness</a:t>
            </a:r>
            <a:r>
              <a:rPr lang="en-US" dirty="0">
                <a:solidFill>
                  <a:schemeClr val="tx2">
                    <a:lumMod val="60000"/>
                    <a:lumOff val="40000"/>
                  </a:schemeClr>
                </a:solidFill>
              </a:rPr>
              <a:t> </a:t>
            </a:r>
          </a:p>
          <a:p>
            <a:r>
              <a:rPr lang="en-US" dirty="0" smtClean="0"/>
              <a:t>Standard </a:t>
            </a:r>
            <a:r>
              <a:rPr lang="en-US" dirty="0"/>
              <a:t>13: Student Academic and Professional </a:t>
            </a:r>
            <a:r>
              <a:rPr lang="en-US" dirty="0" smtClean="0"/>
              <a:t>Engagement</a:t>
            </a:r>
          </a:p>
          <a:p>
            <a:r>
              <a:rPr lang="en-US" dirty="0" smtClean="0">
                <a:solidFill>
                  <a:srgbClr val="000090"/>
                </a:solidFill>
              </a:rPr>
              <a:t>Standard </a:t>
            </a:r>
            <a:r>
              <a:rPr lang="en-US" dirty="0">
                <a:solidFill>
                  <a:srgbClr val="000090"/>
                </a:solidFill>
              </a:rPr>
              <a:t>14: Executive Education </a:t>
            </a:r>
          </a:p>
        </p:txBody>
      </p:sp>
    </p:spTree>
    <p:extLst>
      <p:ext uri="{BB962C8B-B14F-4D97-AF65-F5344CB8AC3E}">
        <p14:creationId xmlns:p14="http://schemas.microsoft.com/office/powerpoint/2010/main" val="201769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Standards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a:t>Standard A1: </a:t>
            </a:r>
            <a:r>
              <a:rPr lang="en-US" sz="2400" dirty="0" smtClean="0"/>
              <a:t>Strategic Management - Mission, Impact and Innovation</a:t>
            </a:r>
          </a:p>
          <a:p>
            <a:r>
              <a:rPr lang="en-US" sz="2400" dirty="0"/>
              <a:t>Standard A2: </a:t>
            </a:r>
            <a:r>
              <a:rPr lang="en-US" sz="2400" dirty="0" smtClean="0"/>
              <a:t>Intellectual Contributions’ Impact and Alignment with Mission</a:t>
            </a:r>
          </a:p>
          <a:p>
            <a:r>
              <a:rPr lang="en-US" sz="2400" dirty="0"/>
              <a:t>Standard A3: F</a:t>
            </a:r>
            <a:r>
              <a:rPr lang="en-US" sz="2400" dirty="0" smtClean="0"/>
              <a:t>inancial </a:t>
            </a:r>
            <a:r>
              <a:rPr lang="en-US" sz="2400" dirty="0"/>
              <a:t>strategies </a:t>
            </a:r>
            <a:r>
              <a:rPr lang="en-US" sz="2400" dirty="0" smtClean="0"/>
              <a:t>and allocation of resources</a:t>
            </a:r>
          </a:p>
          <a:p>
            <a:r>
              <a:rPr lang="en-US" sz="2400" dirty="0"/>
              <a:t>Standard A4: F</a:t>
            </a:r>
            <a:r>
              <a:rPr lang="en-US" sz="2400" dirty="0" smtClean="0"/>
              <a:t>aculty sufficiency &amp; deployment</a:t>
            </a:r>
          </a:p>
          <a:p>
            <a:r>
              <a:rPr lang="en-US" sz="2400" dirty="0"/>
              <a:t>Standard A5: C</a:t>
            </a:r>
            <a:r>
              <a:rPr lang="en-US" sz="2400" dirty="0" smtClean="0"/>
              <a:t>urricula management &amp; AOL</a:t>
            </a:r>
            <a:endParaRPr lang="en-US" dirty="0"/>
          </a:p>
          <a:p>
            <a:r>
              <a:rPr lang="en-US" sz="2400" dirty="0">
                <a:solidFill>
                  <a:srgbClr val="000090"/>
                </a:solidFill>
              </a:rPr>
              <a:t>Standard A6: Curriculum </a:t>
            </a:r>
            <a:r>
              <a:rPr lang="en-US" sz="2400" dirty="0" smtClean="0">
                <a:solidFill>
                  <a:srgbClr val="000090"/>
                </a:solidFill>
              </a:rPr>
              <a:t>content</a:t>
            </a:r>
          </a:p>
          <a:p>
            <a:r>
              <a:rPr lang="en-US" sz="2400" dirty="0">
                <a:solidFill>
                  <a:srgbClr val="000090"/>
                </a:solidFill>
              </a:rPr>
              <a:t>Standard </a:t>
            </a:r>
            <a:r>
              <a:rPr lang="en-US" sz="2400" dirty="0" smtClean="0">
                <a:solidFill>
                  <a:srgbClr val="000090"/>
                </a:solidFill>
              </a:rPr>
              <a:t>A7: IT Skills and knowledge</a:t>
            </a:r>
          </a:p>
          <a:p>
            <a:r>
              <a:rPr lang="en-US" sz="2400" dirty="0">
                <a:solidFill>
                  <a:srgbClr val="000090"/>
                </a:solidFill>
              </a:rPr>
              <a:t>Standard A8: </a:t>
            </a:r>
            <a:r>
              <a:rPr lang="en-US" sz="2400" dirty="0" smtClean="0">
                <a:solidFill>
                  <a:srgbClr val="000090"/>
                </a:solidFill>
              </a:rPr>
              <a:t>Faculty professional credentials</a:t>
            </a:r>
          </a:p>
          <a:p>
            <a:r>
              <a:rPr lang="en-US" sz="2400" dirty="0"/>
              <a:t>Standard A9: F</a:t>
            </a:r>
            <a:r>
              <a:rPr lang="en-US" sz="2400" dirty="0" smtClean="0"/>
              <a:t>aculty qualifications and engagement</a:t>
            </a:r>
          </a:p>
        </p:txBody>
      </p:sp>
    </p:spTree>
    <p:extLst>
      <p:ext uri="{BB962C8B-B14F-4D97-AF65-F5344CB8AC3E}">
        <p14:creationId xmlns:p14="http://schemas.microsoft.com/office/powerpoint/2010/main" val="324079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Overriding Themes</a:t>
            </a:r>
            <a:endParaRPr lang="en-US" dirty="0"/>
          </a:p>
        </p:txBody>
      </p:sp>
      <p:sp>
        <p:nvSpPr>
          <p:cNvPr id="3" name="Content Placeholder 2"/>
          <p:cNvSpPr>
            <a:spLocks noGrp="1"/>
          </p:cNvSpPr>
          <p:nvPr>
            <p:ph idx="1"/>
          </p:nvPr>
        </p:nvSpPr>
        <p:spPr/>
        <p:txBody>
          <a:bodyPr/>
          <a:lstStyle/>
          <a:p>
            <a:r>
              <a:rPr lang="en-US" dirty="0" smtClean="0"/>
              <a:t>Innovation</a:t>
            </a:r>
          </a:p>
          <a:p>
            <a:r>
              <a:rPr lang="en-US" dirty="0" smtClean="0"/>
              <a:t>Impact </a:t>
            </a:r>
          </a:p>
          <a:p>
            <a:r>
              <a:rPr lang="en-US" dirty="0" smtClean="0"/>
              <a:t>Engagement</a:t>
            </a:r>
          </a:p>
          <a:p>
            <a:r>
              <a:rPr lang="en-US" dirty="0" smtClean="0"/>
              <a:t>Should flow from the mission</a:t>
            </a:r>
            <a:endParaRPr lang="en-US" dirty="0"/>
          </a:p>
        </p:txBody>
      </p:sp>
    </p:spTree>
    <p:extLst>
      <p:ext uri="{BB962C8B-B14F-4D97-AF65-F5344CB8AC3E}">
        <p14:creationId xmlns:p14="http://schemas.microsoft.com/office/powerpoint/2010/main" val="188922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90370503"/>
              </p:ext>
            </p:extLst>
          </p:nvPr>
        </p:nvGraphicFramePr>
        <p:xfrm>
          <a:off x="823716" y="851850"/>
          <a:ext cx="7307644" cy="4094753"/>
        </p:xfrm>
        <a:graphic>
          <a:graphicData uri="http://schemas.openxmlformats.org/drawingml/2006/table">
            <a:tbl>
              <a:tblPr firstRow="1" firstCol="1" bandRow="1">
                <a:tableStyleId>{5C22544A-7EE6-4342-B048-85BDC9FD1C3A}</a:tableStyleId>
              </a:tblPr>
              <a:tblGrid>
                <a:gridCol w="1178896"/>
                <a:gridCol w="2444820"/>
                <a:gridCol w="1841964"/>
                <a:gridCol w="1841964"/>
              </a:tblGrid>
              <a:tr h="649903">
                <a:tc rowSpan="2" gridSpan="2">
                  <a:txBody>
                    <a:bodyPr/>
                    <a:lstStyle/>
                    <a:p>
                      <a:pPr marL="0" marR="0" algn="ctr">
                        <a:lnSpc>
                          <a:spcPct val="115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rowSpan="2" hMerge="1">
                  <a:txBody>
                    <a:bodyPr/>
                    <a:lstStyle/>
                    <a:p>
                      <a:endParaRPr lang="en-US"/>
                    </a:p>
                  </a:txBody>
                  <a:tcPr/>
                </a:tc>
                <a:tc gridSpan="2">
                  <a:txBody>
                    <a:bodyPr/>
                    <a:lstStyle/>
                    <a:p>
                      <a:pPr marL="0" marR="0" algn="ctr">
                        <a:lnSpc>
                          <a:spcPct val="115000"/>
                        </a:lnSpc>
                        <a:spcBef>
                          <a:spcPts val="0"/>
                        </a:spcBef>
                        <a:spcAft>
                          <a:spcPts val="0"/>
                        </a:spcAft>
                      </a:pPr>
                      <a:r>
                        <a:rPr lang="en-US" sz="1600" dirty="0">
                          <a:solidFill>
                            <a:schemeClr val="tx1"/>
                          </a:solidFill>
                          <a:effectLst/>
                        </a:rPr>
                        <a:t>Sustained engagement and</a:t>
                      </a:r>
                    </a:p>
                    <a:p>
                      <a:pPr marL="0" marR="0" algn="ctr">
                        <a:lnSpc>
                          <a:spcPct val="115000"/>
                        </a:lnSpc>
                        <a:spcBef>
                          <a:spcPts val="0"/>
                        </a:spcBef>
                        <a:spcAft>
                          <a:spcPts val="0"/>
                        </a:spcAft>
                      </a:pPr>
                      <a:r>
                        <a:rPr lang="en-US" sz="1600" dirty="0">
                          <a:solidFill>
                            <a:schemeClr val="tx1"/>
                          </a:solidFill>
                          <a:effectLst/>
                        </a:rPr>
                        <a:t>professional interaction activities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r>
              <a:tr h="793487">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1600" dirty="0">
                          <a:solidFill>
                            <a:schemeClr val="tx1"/>
                          </a:solidFill>
                          <a:effectLst/>
                        </a:rPr>
                        <a:t>Academic</a:t>
                      </a:r>
                    </a:p>
                    <a:p>
                      <a:pPr marL="0" marR="0" algn="ctr">
                        <a:lnSpc>
                          <a:spcPct val="115000"/>
                        </a:lnSpc>
                        <a:spcBef>
                          <a:spcPts val="0"/>
                        </a:spcBef>
                        <a:spcAft>
                          <a:spcPts val="0"/>
                        </a:spcAft>
                      </a:pPr>
                      <a:r>
                        <a:rPr lang="en-US" sz="1600" dirty="0">
                          <a:solidFill>
                            <a:schemeClr val="tx1"/>
                          </a:solidFill>
                          <a:effectLst/>
                        </a:rPr>
                        <a:t>(Research/Scholarly)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600">
                          <a:solidFill>
                            <a:schemeClr val="tx1"/>
                          </a:solidFill>
                          <a:effectLst/>
                        </a:rPr>
                        <a:t>Applied/Practice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407631">
                <a:tc rowSpan="2">
                  <a:txBody>
                    <a:bodyPr/>
                    <a:lstStyle/>
                    <a:p>
                      <a:pPr marL="0" marR="0" algn="ctr">
                        <a:lnSpc>
                          <a:spcPct val="115000"/>
                        </a:lnSpc>
                        <a:spcBef>
                          <a:spcPts val="0"/>
                        </a:spcBef>
                        <a:spcAft>
                          <a:spcPts val="0"/>
                        </a:spcAft>
                      </a:pPr>
                      <a:r>
                        <a:rPr lang="en-US" sz="1600" dirty="0">
                          <a:solidFill>
                            <a:schemeClr val="tx1"/>
                          </a:solidFill>
                          <a:effectLst/>
                        </a:rPr>
                        <a:t>Initial</a:t>
                      </a:r>
                    </a:p>
                    <a:p>
                      <a:pPr marL="0" marR="0" algn="ctr">
                        <a:lnSpc>
                          <a:spcPct val="115000"/>
                        </a:lnSpc>
                        <a:spcBef>
                          <a:spcPts val="0"/>
                        </a:spcBef>
                        <a:spcAft>
                          <a:spcPts val="0"/>
                        </a:spcAft>
                      </a:pPr>
                      <a:r>
                        <a:rPr lang="en-US" sz="1600" dirty="0">
                          <a:solidFill>
                            <a:schemeClr val="tx1"/>
                          </a:solidFill>
                          <a:effectLst/>
                        </a:rPr>
                        <a:t>academic</a:t>
                      </a:r>
                    </a:p>
                    <a:p>
                      <a:pPr marL="0" marR="0" algn="ctr">
                        <a:lnSpc>
                          <a:spcPct val="115000"/>
                        </a:lnSpc>
                        <a:spcBef>
                          <a:spcPts val="0"/>
                        </a:spcBef>
                        <a:spcAft>
                          <a:spcPts val="0"/>
                        </a:spcAft>
                      </a:pPr>
                      <a:r>
                        <a:rPr lang="en-US" sz="1600" dirty="0">
                          <a:solidFill>
                            <a:schemeClr val="tx1"/>
                          </a:solidFill>
                          <a:effectLst/>
                        </a:rPr>
                        <a:t>preparation</a:t>
                      </a:r>
                    </a:p>
                    <a:p>
                      <a:pPr marL="0" marR="0" algn="ctr">
                        <a:lnSpc>
                          <a:spcPct val="115000"/>
                        </a:lnSpc>
                        <a:spcBef>
                          <a:spcPts val="0"/>
                        </a:spcBef>
                        <a:spcAft>
                          <a:spcPts val="0"/>
                        </a:spcAft>
                      </a:pPr>
                      <a:r>
                        <a:rPr lang="en-US" sz="1600" dirty="0">
                          <a:solidFill>
                            <a:schemeClr val="tx1"/>
                          </a:solidFill>
                          <a:effectLst/>
                        </a:rPr>
                        <a:t>and</a:t>
                      </a:r>
                    </a:p>
                    <a:p>
                      <a:pPr marL="0" marR="0" algn="ctr">
                        <a:lnSpc>
                          <a:spcPct val="115000"/>
                        </a:lnSpc>
                        <a:spcBef>
                          <a:spcPts val="0"/>
                        </a:spcBef>
                        <a:spcAft>
                          <a:spcPts val="0"/>
                        </a:spcAft>
                      </a:pPr>
                      <a:r>
                        <a:rPr lang="en-US" sz="1600" dirty="0">
                          <a:solidFill>
                            <a:schemeClr val="tx1"/>
                          </a:solidFill>
                          <a:effectLst/>
                        </a:rPr>
                        <a:t>professional</a:t>
                      </a:r>
                    </a:p>
                    <a:p>
                      <a:pPr marL="0" marR="0" algn="ctr">
                        <a:lnSpc>
                          <a:spcPct val="115000"/>
                        </a:lnSpc>
                        <a:spcBef>
                          <a:spcPts val="0"/>
                        </a:spcBef>
                        <a:spcAft>
                          <a:spcPts val="0"/>
                        </a:spcAft>
                      </a:pPr>
                      <a:r>
                        <a:rPr lang="en-US" sz="1600" dirty="0">
                          <a:solidFill>
                            <a:schemeClr val="tx1"/>
                          </a:solidFill>
                          <a:effectLst/>
                        </a:rPr>
                        <a:t>experience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600" dirty="0">
                          <a:solidFill>
                            <a:schemeClr val="tx1"/>
                          </a:solidFill>
                          <a:effectLst/>
                        </a:rPr>
                        <a:t>Professional experience,</a:t>
                      </a:r>
                    </a:p>
                    <a:p>
                      <a:pPr marL="0" marR="0" algn="ctr">
                        <a:lnSpc>
                          <a:spcPct val="115000"/>
                        </a:lnSpc>
                        <a:spcBef>
                          <a:spcPts val="0"/>
                        </a:spcBef>
                        <a:spcAft>
                          <a:spcPts val="0"/>
                        </a:spcAft>
                      </a:pPr>
                      <a:r>
                        <a:rPr lang="en-US" sz="1600" dirty="0">
                          <a:solidFill>
                            <a:schemeClr val="tx1"/>
                          </a:solidFill>
                          <a:effectLst/>
                        </a:rPr>
                        <a:t>substantial in duration</a:t>
                      </a:r>
                    </a:p>
                    <a:p>
                      <a:pPr marL="0" marR="0" algn="ctr">
                        <a:lnSpc>
                          <a:spcPct val="115000"/>
                        </a:lnSpc>
                        <a:spcBef>
                          <a:spcPts val="0"/>
                        </a:spcBef>
                        <a:spcAft>
                          <a:spcPts val="0"/>
                        </a:spcAft>
                      </a:pPr>
                      <a:r>
                        <a:rPr lang="en-US" sz="1600" dirty="0">
                          <a:solidFill>
                            <a:schemeClr val="tx1"/>
                          </a:solidFill>
                          <a:effectLst/>
                        </a:rPr>
                        <a:t>and level of responsibility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63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600" dirty="0">
                          <a:solidFill>
                            <a:schemeClr val="tx1"/>
                          </a:solidFill>
                          <a:effectLst/>
                        </a:rPr>
                        <a:t>Scholarly</a:t>
                      </a:r>
                    </a:p>
                    <a:p>
                      <a:pPr marL="0" marR="0" algn="ctr">
                        <a:lnSpc>
                          <a:spcPct val="115000"/>
                        </a:lnSpc>
                        <a:spcBef>
                          <a:spcPts val="0"/>
                        </a:spcBef>
                        <a:spcAft>
                          <a:spcPts val="0"/>
                        </a:spcAft>
                      </a:pPr>
                      <a:r>
                        <a:rPr lang="en-US" sz="1600" dirty="0">
                          <a:solidFill>
                            <a:schemeClr val="tx1"/>
                          </a:solidFill>
                          <a:effectLst/>
                        </a:rPr>
                        <a:t>Practitioners</a:t>
                      </a:r>
                    </a:p>
                    <a:p>
                      <a:pPr marL="0" marR="0" algn="ctr">
                        <a:lnSpc>
                          <a:spcPct val="115000"/>
                        </a:lnSpc>
                        <a:spcBef>
                          <a:spcPts val="0"/>
                        </a:spcBef>
                        <a:spcAft>
                          <a:spcPts val="0"/>
                        </a:spcAft>
                      </a:pPr>
                      <a:r>
                        <a:rPr lang="en-US" sz="1600" dirty="0">
                          <a:solidFill>
                            <a:schemeClr val="tx1"/>
                          </a:solidFill>
                          <a:effectLst/>
                        </a:rPr>
                        <a:t>(SP)</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600" dirty="0">
                          <a:solidFill>
                            <a:schemeClr val="tx1"/>
                          </a:solidFill>
                          <a:effectLst/>
                        </a:rPr>
                        <a:t>Instructional</a:t>
                      </a:r>
                    </a:p>
                    <a:p>
                      <a:pPr marL="0" marR="0" algn="ctr">
                        <a:lnSpc>
                          <a:spcPct val="115000"/>
                        </a:lnSpc>
                        <a:spcBef>
                          <a:spcPts val="0"/>
                        </a:spcBef>
                        <a:spcAft>
                          <a:spcPts val="0"/>
                        </a:spcAft>
                      </a:pPr>
                      <a:r>
                        <a:rPr lang="en-US" sz="1600" dirty="0">
                          <a:solidFill>
                            <a:schemeClr val="tx1"/>
                          </a:solidFill>
                          <a:effectLst/>
                        </a:rPr>
                        <a:t>Practitioners</a:t>
                      </a:r>
                    </a:p>
                    <a:p>
                      <a:pPr marL="0" marR="0" algn="ctr">
                        <a:lnSpc>
                          <a:spcPct val="115000"/>
                        </a:lnSpc>
                        <a:spcBef>
                          <a:spcPts val="0"/>
                        </a:spcBef>
                        <a:spcAft>
                          <a:spcPts val="0"/>
                        </a:spcAft>
                      </a:pPr>
                      <a:r>
                        <a:rPr lang="en-US" sz="1600" dirty="0">
                          <a:solidFill>
                            <a:schemeClr val="tx1"/>
                          </a:solidFill>
                          <a:effectLst/>
                        </a:rPr>
                        <a:t>(IP)</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43732">
                <a:tc vMerge="1">
                  <a:txBody>
                    <a:bodyPr/>
                    <a:lstStyle/>
                    <a:p>
                      <a:endParaRPr lang="en-US"/>
                    </a:p>
                  </a:txBody>
                  <a:tcPr/>
                </a:tc>
                <a:tc>
                  <a:txBody>
                    <a:bodyPr/>
                    <a:lstStyle/>
                    <a:p>
                      <a:pPr marL="0" marR="0" algn="ctr">
                        <a:lnSpc>
                          <a:spcPct val="115000"/>
                        </a:lnSpc>
                        <a:spcBef>
                          <a:spcPts val="0"/>
                        </a:spcBef>
                        <a:spcAft>
                          <a:spcPts val="0"/>
                        </a:spcAft>
                      </a:pPr>
                      <a:r>
                        <a:rPr lang="en-US" sz="1600" dirty="0">
                          <a:solidFill>
                            <a:schemeClr val="tx1"/>
                          </a:solidFill>
                          <a:effectLst/>
                        </a:rPr>
                        <a:t>Doctoral degree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63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600" dirty="0">
                          <a:solidFill>
                            <a:schemeClr val="tx1"/>
                          </a:solidFill>
                          <a:effectLst/>
                        </a:rPr>
                        <a:t>Scholarly</a:t>
                      </a:r>
                    </a:p>
                    <a:p>
                      <a:pPr marL="0" marR="0" algn="ctr">
                        <a:lnSpc>
                          <a:spcPct val="115000"/>
                        </a:lnSpc>
                        <a:spcBef>
                          <a:spcPts val="0"/>
                        </a:spcBef>
                        <a:spcAft>
                          <a:spcPts val="0"/>
                        </a:spcAft>
                      </a:pPr>
                      <a:r>
                        <a:rPr lang="en-US" sz="1600" dirty="0">
                          <a:solidFill>
                            <a:schemeClr val="tx1"/>
                          </a:solidFill>
                          <a:effectLst/>
                        </a:rPr>
                        <a:t>Academics</a:t>
                      </a:r>
                    </a:p>
                    <a:p>
                      <a:pPr marL="0" marR="0" algn="ctr">
                        <a:lnSpc>
                          <a:spcPct val="115000"/>
                        </a:lnSpc>
                        <a:spcBef>
                          <a:spcPts val="0"/>
                        </a:spcBef>
                        <a:spcAft>
                          <a:spcPts val="0"/>
                        </a:spcAft>
                      </a:pPr>
                      <a:r>
                        <a:rPr lang="en-US" sz="1600" dirty="0">
                          <a:solidFill>
                            <a:schemeClr val="tx1"/>
                          </a:solidFill>
                          <a:effectLst/>
                        </a:rPr>
                        <a:t>(SA)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1600" dirty="0">
                          <a:solidFill>
                            <a:schemeClr val="tx1"/>
                          </a:solidFill>
                          <a:effectLst/>
                        </a:rPr>
                        <a:t>Practice</a:t>
                      </a:r>
                    </a:p>
                    <a:p>
                      <a:pPr marL="0" marR="0" algn="ctr">
                        <a:lnSpc>
                          <a:spcPct val="115000"/>
                        </a:lnSpc>
                        <a:spcBef>
                          <a:spcPts val="0"/>
                        </a:spcBef>
                        <a:spcAft>
                          <a:spcPts val="0"/>
                        </a:spcAft>
                      </a:pPr>
                      <a:r>
                        <a:rPr lang="en-US" sz="1600" dirty="0">
                          <a:solidFill>
                            <a:schemeClr val="tx1"/>
                          </a:solidFill>
                          <a:effectLst/>
                        </a:rPr>
                        <a:t>Academics</a:t>
                      </a:r>
                    </a:p>
                    <a:p>
                      <a:pPr marL="0" marR="0" algn="ctr">
                        <a:lnSpc>
                          <a:spcPct val="115000"/>
                        </a:lnSpc>
                        <a:spcBef>
                          <a:spcPts val="0"/>
                        </a:spcBef>
                        <a:spcAft>
                          <a:spcPts val="0"/>
                        </a:spcAft>
                      </a:pPr>
                      <a:r>
                        <a:rPr lang="en-US" sz="1600" dirty="0">
                          <a:solidFill>
                            <a:schemeClr val="tx1"/>
                          </a:solidFill>
                          <a:effectLst/>
                        </a:rPr>
                        <a:t>(PA)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805677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TABLE A2-1 Intellectual </a:t>
            </a:r>
            <a:r>
              <a:rPr lang="en-US" sz="2200" dirty="0"/>
              <a:t>Contributions of the Accounting Academic Unit</a:t>
            </a:r>
            <a:r>
              <a:rPr lang="en-US" dirty="0"/>
              <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82457652"/>
              </p:ext>
            </p:extLst>
          </p:nvPr>
        </p:nvGraphicFramePr>
        <p:xfrm>
          <a:off x="815577" y="846139"/>
          <a:ext cx="7512845" cy="4179166"/>
        </p:xfrm>
        <a:graphic>
          <a:graphicData uri="http://schemas.openxmlformats.org/drawingml/2006/table">
            <a:tbl>
              <a:tblPr firstRow="1" firstCol="1" bandRow="1">
                <a:tableStyleId>{5C22544A-7EE6-4342-B048-85BDC9FD1C3A}</a:tableStyleId>
              </a:tblPr>
              <a:tblGrid>
                <a:gridCol w="1181964"/>
                <a:gridCol w="403512"/>
                <a:gridCol w="403512"/>
                <a:gridCol w="404014"/>
                <a:gridCol w="404014"/>
                <a:gridCol w="403512"/>
                <a:gridCol w="404014"/>
                <a:gridCol w="404014"/>
                <a:gridCol w="403512"/>
                <a:gridCol w="403512"/>
                <a:gridCol w="404014"/>
                <a:gridCol w="465668"/>
                <a:gridCol w="541359"/>
                <a:gridCol w="643112"/>
                <a:gridCol w="643112"/>
              </a:tblGrid>
              <a:tr h="235214">
                <a:tc gridSpan="15">
                  <a:txBody>
                    <a:bodyPr/>
                    <a:lstStyle/>
                    <a:p>
                      <a:pPr marL="0" marR="0">
                        <a:spcBef>
                          <a:spcPts val="0"/>
                        </a:spcBef>
                        <a:spcAft>
                          <a:spcPts val="0"/>
                        </a:spcAft>
                      </a:pPr>
                      <a:r>
                        <a:rPr lang="en-US" sz="800" dirty="0">
                          <a:effectLst/>
                        </a:rPr>
                        <a:t>Part A: Five-Year Summary of Intellectual Contributions</a:t>
                      </a:r>
                      <a:endParaRPr lang="en-US" sz="800" dirty="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5169">
                <a:tc rowSpan="2">
                  <a:txBody>
                    <a:bodyPr/>
                    <a:lstStyle/>
                    <a:p>
                      <a:pPr marL="0" marR="0" algn="ctr">
                        <a:spcBef>
                          <a:spcPts val="0"/>
                        </a:spcBef>
                        <a:spcAft>
                          <a:spcPts val="0"/>
                        </a:spcAft>
                      </a:pPr>
                      <a:r>
                        <a:rPr lang="en-US" sz="800" b="1" dirty="0">
                          <a:solidFill>
                            <a:sysClr val="windowText" lastClr="000000"/>
                          </a:solidFill>
                          <a:effectLst/>
                        </a:rPr>
                        <a:t>Aggregate and summarize data to reflect the organizational structure of the unit’s faculty (e.g., research groups). Do not list by individual faculty member.</a:t>
                      </a:r>
                      <a:endParaRPr lang="en-US" sz="800" b="1"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marR="0" algn="ctr">
                        <a:spcBef>
                          <a:spcPts val="0"/>
                        </a:spcBef>
                        <a:spcAft>
                          <a:spcPts val="0"/>
                        </a:spcAft>
                      </a:pPr>
                      <a:r>
                        <a:rPr lang="en-US" sz="800" b="1">
                          <a:solidFill>
                            <a:sysClr val="windowText" lastClr="000000"/>
                          </a:solidFill>
                          <a:effectLst/>
                        </a:rPr>
                        <a:t>Portfolio of Intellectual Contributions</a:t>
                      </a:r>
                      <a:endParaRPr lang="en-US" sz="800" b="1">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gridSpan="9">
                  <a:txBody>
                    <a:bodyPr/>
                    <a:lstStyle/>
                    <a:p>
                      <a:pPr marL="0" marR="0" algn="ctr">
                        <a:spcBef>
                          <a:spcPts val="0"/>
                        </a:spcBef>
                        <a:spcAft>
                          <a:spcPts val="0"/>
                        </a:spcAft>
                      </a:pPr>
                      <a:r>
                        <a:rPr lang="en-US" sz="800" b="1" dirty="0">
                          <a:solidFill>
                            <a:sysClr val="windowText" lastClr="000000"/>
                          </a:solidFill>
                          <a:effectLst/>
                        </a:rPr>
                        <a:t>Types of Intellectual Contributions</a:t>
                      </a:r>
                      <a:endParaRPr lang="en-US" sz="800" b="1"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800" b="1">
                          <a:solidFill>
                            <a:sysClr val="windowText" lastClr="000000"/>
                          </a:solidFill>
                          <a:effectLst/>
                        </a:rPr>
                        <a:t>Percentage of Faculty Producing ICs</a:t>
                      </a:r>
                      <a:endParaRPr lang="en-US" sz="800" b="1">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r>
              <a:tr h="1455385">
                <a:tc vMerge="1">
                  <a:txBody>
                    <a:bodyPr/>
                    <a:lstStyle/>
                    <a:p>
                      <a:endParaRPr lang="en-US"/>
                    </a:p>
                  </a:txBody>
                  <a:tcPr/>
                </a:tc>
                <a:tc>
                  <a:txBody>
                    <a:bodyPr/>
                    <a:lstStyle/>
                    <a:p>
                      <a:pPr marL="71755" marR="71755" algn="ctr">
                        <a:spcBef>
                          <a:spcPts val="0"/>
                        </a:spcBef>
                        <a:spcAft>
                          <a:spcPts val="0"/>
                        </a:spcAft>
                      </a:pPr>
                      <a:r>
                        <a:rPr lang="en-US" sz="800" b="1" dirty="0">
                          <a:solidFill>
                            <a:sysClr val="windowText" lastClr="000000"/>
                          </a:solidFill>
                          <a:effectLst/>
                        </a:rPr>
                        <a:t>Basic or Discovery Scholarship</a:t>
                      </a:r>
                      <a:endParaRPr lang="en-US" sz="800" b="1"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71755" marR="71755" algn="ctr">
                        <a:spcBef>
                          <a:spcPts val="0"/>
                        </a:spcBef>
                        <a:spcAft>
                          <a:spcPts val="0"/>
                        </a:spcAft>
                      </a:pPr>
                      <a:r>
                        <a:rPr lang="en-US" sz="800" b="1" dirty="0">
                          <a:solidFill>
                            <a:sysClr val="windowText" lastClr="000000"/>
                          </a:solidFill>
                          <a:effectLst/>
                        </a:rPr>
                        <a:t>Applied  or Integration/ Application Scholarship</a:t>
                      </a:r>
                      <a:endParaRPr lang="en-US" sz="800" b="1"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71755" marR="71755" algn="ctr">
                        <a:spcBef>
                          <a:spcPts val="0"/>
                        </a:spcBef>
                        <a:spcAft>
                          <a:spcPts val="0"/>
                        </a:spcAft>
                      </a:pPr>
                      <a:r>
                        <a:rPr lang="en-US" sz="800" b="1" dirty="0">
                          <a:solidFill>
                            <a:sysClr val="windowText" lastClr="000000"/>
                          </a:solidFill>
                          <a:effectLst/>
                        </a:rPr>
                        <a:t>Teaching and Learning Scholarship</a:t>
                      </a:r>
                      <a:endParaRPr lang="en-US" sz="800" b="1"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71755" marR="71755" algn="ctr">
                        <a:spcBef>
                          <a:spcPts val="0"/>
                        </a:spcBef>
                        <a:spcAft>
                          <a:spcPts val="0"/>
                        </a:spcAft>
                      </a:pPr>
                      <a:r>
                        <a:rPr lang="en-US" sz="800" b="1" dirty="0">
                          <a:solidFill>
                            <a:sysClr val="windowText" lastClr="000000"/>
                          </a:solidFill>
                          <a:effectLst/>
                        </a:rPr>
                        <a:t>Peer-Reviewed Journals</a:t>
                      </a:r>
                      <a:endParaRPr lang="en-US" sz="800" b="1"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71755" marR="71755" algn="ctr">
                        <a:spcBef>
                          <a:spcPts val="0"/>
                        </a:spcBef>
                        <a:spcAft>
                          <a:spcPts val="0"/>
                        </a:spcAft>
                      </a:pPr>
                      <a:r>
                        <a:rPr lang="en-US" sz="800" b="1" dirty="0">
                          <a:solidFill>
                            <a:sysClr val="windowText" lastClr="000000"/>
                          </a:solidFill>
                          <a:effectLst/>
                        </a:rPr>
                        <a:t>Academic/Professional Meeting Proceedings</a:t>
                      </a:r>
                      <a:endParaRPr lang="en-US" sz="800" b="1"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71755" marR="71755" algn="ctr">
                        <a:spcBef>
                          <a:spcPts val="0"/>
                        </a:spcBef>
                        <a:spcAft>
                          <a:spcPts val="0"/>
                        </a:spcAft>
                      </a:pPr>
                      <a:r>
                        <a:rPr lang="en-US" sz="800" b="1" dirty="0">
                          <a:solidFill>
                            <a:sysClr val="windowText" lastClr="000000"/>
                          </a:solidFill>
                          <a:effectLst/>
                        </a:rPr>
                        <a:t>Academic/Professional Meeting Presentations</a:t>
                      </a:r>
                      <a:endParaRPr lang="en-US" sz="800" b="1"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71755" marR="71755" algn="ctr">
                        <a:spcBef>
                          <a:spcPts val="0"/>
                        </a:spcBef>
                        <a:spcAft>
                          <a:spcPts val="0"/>
                        </a:spcAft>
                      </a:pPr>
                      <a:r>
                        <a:rPr lang="en-US" sz="800" b="1" dirty="0">
                          <a:solidFill>
                            <a:sysClr val="windowText" lastClr="000000"/>
                          </a:solidFill>
                          <a:effectLst/>
                        </a:rPr>
                        <a:t>Competitive Research Awards Received</a:t>
                      </a:r>
                      <a:endParaRPr lang="en-US" sz="800" b="1"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71755" marR="71755" algn="ctr">
                        <a:spcBef>
                          <a:spcPts val="0"/>
                        </a:spcBef>
                        <a:spcAft>
                          <a:spcPts val="0"/>
                        </a:spcAft>
                      </a:pPr>
                      <a:r>
                        <a:rPr lang="en-US" sz="800" b="1" dirty="0">
                          <a:solidFill>
                            <a:sysClr val="windowText" lastClr="000000"/>
                          </a:solidFill>
                          <a:effectLst/>
                        </a:rPr>
                        <a:t>Textbooks</a:t>
                      </a:r>
                      <a:endParaRPr lang="en-US" sz="800" b="1"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71755" marR="71755" algn="ctr">
                        <a:spcBef>
                          <a:spcPts val="0"/>
                        </a:spcBef>
                        <a:spcAft>
                          <a:spcPts val="0"/>
                        </a:spcAft>
                      </a:pPr>
                      <a:r>
                        <a:rPr lang="en-US" sz="800" b="1" dirty="0">
                          <a:solidFill>
                            <a:sysClr val="windowText" lastClr="000000"/>
                          </a:solidFill>
                          <a:effectLst/>
                        </a:rPr>
                        <a:t>Cases</a:t>
                      </a:r>
                      <a:endParaRPr lang="en-US" sz="800" b="1"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71755" marR="71755" algn="ctr">
                        <a:spcBef>
                          <a:spcPts val="0"/>
                        </a:spcBef>
                        <a:spcAft>
                          <a:spcPts val="0"/>
                        </a:spcAft>
                      </a:pPr>
                      <a:r>
                        <a:rPr lang="en-US" sz="800" b="1" dirty="0">
                          <a:solidFill>
                            <a:sysClr val="windowText" lastClr="000000"/>
                          </a:solidFill>
                          <a:effectLst/>
                        </a:rPr>
                        <a:t>Other Teaching Materials</a:t>
                      </a:r>
                      <a:endParaRPr lang="en-US" sz="800" b="1"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71755" marR="71755" algn="ctr">
                        <a:spcBef>
                          <a:spcPts val="0"/>
                        </a:spcBef>
                        <a:spcAft>
                          <a:spcPts val="0"/>
                        </a:spcAft>
                      </a:pPr>
                      <a:r>
                        <a:rPr lang="en-US" sz="800" b="1" dirty="0">
                          <a:solidFill>
                            <a:sysClr val="windowText" lastClr="000000"/>
                          </a:solidFill>
                          <a:effectLst/>
                        </a:rPr>
                        <a:t>Type Selected by the Accounting Academic Unit</a:t>
                      </a:r>
                      <a:endParaRPr lang="en-US" sz="800" b="1"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71755" marR="71755" algn="ctr">
                        <a:spcBef>
                          <a:spcPts val="0"/>
                        </a:spcBef>
                        <a:spcAft>
                          <a:spcPts val="0"/>
                        </a:spcAft>
                      </a:pPr>
                      <a:r>
                        <a:rPr lang="en-US" sz="800" b="1" dirty="0">
                          <a:solidFill>
                            <a:sysClr val="windowText" lastClr="000000"/>
                          </a:solidFill>
                          <a:effectLst/>
                        </a:rPr>
                        <a:t>Type Selected by the Accounting Academic Unit</a:t>
                      </a:r>
                      <a:endParaRPr lang="en-US" sz="800" b="1"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71755" marR="71755" algn="ctr">
                        <a:spcBef>
                          <a:spcPts val="0"/>
                        </a:spcBef>
                        <a:spcAft>
                          <a:spcPts val="0"/>
                        </a:spcAft>
                      </a:pPr>
                      <a:r>
                        <a:rPr lang="en-US" sz="800" b="1" dirty="0">
                          <a:solidFill>
                            <a:sysClr val="windowText" lastClr="000000"/>
                          </a:solidFill>
                          <a:effectLst/>
                        </a:rPr>
                        <a:t>Percent of Participating Faculty Producing ICs</a:t>
                      </a:r>
                      <a:endParaRPr lang="en-US" sz="800" b="1"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71755" marR="71755" algn="ctr">
                        <a:spcBef>
                          <a:spcPts val="0"/>
                        </a:spcBef>
                        <a:spcAft>
                          <a:spcPts val="0"/>
                        </a:spcAft>
                      </a:pPr>
                      <a:r>
                        <a:rPr lang="en-US" sz="800" b="1" dirty="0">
                          <a:solidFill>
                            <a:sysClr val="windowText" lastClr="000000"/>
                          </a:solidFill>
                          <a:effectLst/>
                        </a:rPr>
                        <a:t>Percentage of total FTE faculty producing ICs</a:t>
                      </a:r>
                      <a:endParaRPr lang="en-US" sz="800" b="1"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r>
              <a:tr h="116678">
                <a:tc>
                  <a:txBody>
                    <a:bodyPr/>
                    <a:lstStyle/>
                    <a:p>
                      <a:pPr marL="0" marR="0">
                        <a:spcBef>
                          <a:spcPts val="0"/>
                        </a:spcBef>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16678">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0727">
                <a:tc gridSpan="15">
                  <a:txBody>
                    <a:bodyPr/>
                    <a:lstStyle/>
                    <a:p>
                      <a:pPr marL="0" marR="0">
                        <a:spcBef>
                          <a:spcPts val="0"/>
                        </a:spcBef>
                        <a:spcAft>
                          <a:spcPts val="0"/>
                        </a:spcAft>
                      </a:pPr>
                      <a:r>
                        <a:rPr lang="en-US" sz="800" dirty="0">
                          <a:effectLst/>
                        </a:rPr>
                        <a:t>Part B: Alignment with Mission, Expected Outcomes, and Strategy</a:t>
                      </a:r>
                      <a:endParaRPr lang="en-US" sz="800" dirty="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4617">
                <a:tc gridSpan="15">
                  <a:txBody>
                    <a:bodyPr/>
                    <a:lstStyle/>
                    <a:p>
                      <a:pPr marL="0" marR="0">
                        <a:spcBef>
                          <a:spcPts val="0"/>
                        </a:spcBef>
                        <a:spcAft>
                          <a:spcPts val="0"/>
                        </a:spcAft>
                      </a:pPr>
                      <a:r>
                        <a:rPr lang="en-US" sz="800" dirty="0">
                          <a:solidFill>
                            <a:sysClr val="windowText" lastClr="000000"/>
                          </a:solidFill>
                          <a:effectLst/>
                        </a:rPr>
                        <a:t>Provide a qualitative description of how the portfolio of intellectual contributions is aligned with the mission, expected outcomes, and strategy of the accounting academic unit</a:t>
                      </a:r>
                      <a:endParaRPr lang="en-US" sz="800"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6678">
                <a:tc gridSpan="15">
                  <a:txBody>
                    <a:bodyPr/>
                    <a:lstStyle/>
                    <a:p>
                      <a:pPr marL="0" marR="0">
                        <a:spcBef>
                          <a:spcPts val="0"/>
                        </a:spcBef>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41">
                <a:tc gridSpan="15">
                  <a:txBody>
                    <a:bodyPr/>
                    <a:lstStyle/>
                    <a:p>
                      <a:pPr marL="0" marR="0">
                        <a:spcBef>
                          <a:spcPts val="0"/>
                        </a:spcBef>
                        <a:spcAft>
                          <a:spcPts val="0"/>
                        </a:spcAft>
                      </a:pPr>
                      <a:r>
                        <a:rPr lang="en-US" sz="800" dirty="0">
                          <a:effectLst/>
                        </a:rPr>
                        <a:t>Part C: Quality of the Five-Year Portfolio of Intellectual Contributions</a:t>
                      </a:r>
                      <a:endParaRPr lang="en-US" sz="800" dirty="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3357">
                <a:tc gridSpan="15">
                  <a:txBody>
                    <a:bodyPr/>
                    <a:lstStyle/>
                    <a:p>
                      <a:pPr marL="0" marR="0">
                        <a:spcBef>
                          <a:spcPts val="0"/>
                        </a:spcBef>
                        <a:spcAft>
                          <a:spcPts val="0"/>
                        </a:spcAft>
                      </a:pPr>
                      <a:r>
                        <a:rPr lang="en-US" sz="800" dirty="0">
                          <a:solidFill>
                            <a:sysClr val="windowText" lastClr="000000"/>
                          </a:solidFill>
                          <a:effectLst/>
                        </a:rPr>
                        <a:t>Provide evidence demonstrating the quality of the above five-year portfolio of intellectual contributions. Accounting academic units are encouraged to include qualitative descriptions and quantitative metrics and to summarize information in tabular format whenever possible.</a:t>
                      </a:r>
                      <a:endParaRPr lang="en-US" sz="800"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6678">
                <a:tc gridSpan="15">
                  <a:txBody>
                    <a:bodyPr/>
                    <a:lstStyle/>
                    <a:p>
                      <a:pPr marL="0" marR="0">
                        <a:spcBef>
                          <a:spcPts val="0"/>
                        </a:spcBef>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460">
                <a:tc gridSpan="15">
                  <a:txBody>
                    <a:bodyPr/>
                    <a:lstStyle/>
                    <a:p>
                      <a:pPr marL="0" marR="0">
                        <a:spcBef>
                          <a:spcPts val="0"/>
                        </a:spcBef>
                        <a:spcAft>
                          <a:spcPts val="0"/>
                        </a:spcAft>
                      </a:pPr>
                      <a:r>
                        <a:rPr lang="en-US" sz="800" dirty="0">
                          <a:effectLst/>
                        </a:rPr>
                        <a:t>Part D: Impact of Intellectual Contributions</a:t>
                      </a:r>
                      <a:endParaRPr lang="en-US" sz="800" dirty="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6713">
                <a:tc gridSpan="15">
                  <a:txBody>
                    <a:bodyPr/>
                    <a:lstStyle/>
                    <a:p>
                      <a:pPr marL="0" marR="0">
                        <a:spcBef>
                          <a:spcPts val="0"/>
                        </a:spcBef>
                        <a:spcAft>
                          <a:spcPts val="0"/>
                        </a:spcAft>
                      </a:pPr>
                      <a:r>
                        <a:rPr lang="en-US" sz="800" dirty="0">
                          <a:solidFill>
                            <a:sysClr val="windowText" lastClr="000000"/>
                          </a:solidFill>
                          <a:effectLst/>
                        </a:rPr>
                        <a:t>Provide evidence demonstrating that the unit’s intellectual contributions have had an impact on the theory, practice, and/or teaching of accounting, business, and management. To demonstrate impact, whenever possible, the accounting academic unit is encouraged to include qualitative descriptions and quantitative metrics and to summarize the information in tabular format. Evidence of impact may stem from intellectual contributions produced beyond the five-year AACSB accreditation review period.</a:t>
                      </a:r>
                      <a:endParaRPr lang="en-US" sz="800" dirty="0">
                        <a:solidFill>
                          <a:sysClr val="windowText" lastClr="000000"/>
                        </a:solidFill>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6678">
                <a:tc gridSpan="15">
                  <a:txBody>
                    <a:bodyPr/>
                    <a:lstStyle/>
                    <a:p>
                      <a:pPr marL="0" marR="0">
                        <a:spcBef>
                          <a:spcPts val="0"/>
                        </a:spcBef>
                        <a:spcAft>
                          <a:spcPts val="0"/>
                        </a:spcAft>
                      </a:pPr>
                      <a:r>
                        <a:rPr lang="en-US" sz="800" dirty="0">
                          <a:effectLst/>
                        </a:rPr>
                        <a:t> </a:t>
                      </a:r>
                      <a:endParaRPr lang="en-US" sz="800" dirty="0">
                        <a:effectLst/>
                        <a:latin typeface="Times New Roman" panose="02020603050405020304" pitchFamily="18" charset="0"/>
                        <a:ea typeface="Times New Roman" panose="02020603050405020304" pitchFamily="18" charset="0"/>
                      </a:endParaRPr>
                    </a:p>
                  </a:txBody>
                  <a:tcPr marL="47732" marR="4773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Rectangle 1"/>
          <p:cNvSpPr>
            <a:spLocks noChangeArrowheads="1"/>
          </p:cNvSpPr>
          <p:nvPr/>
        </p:nvSpPr>
        <p:spPr bwMode="auto">
          <a:xfrm>
            <a:off x="815577" y="5085739"/>
            <a:ext cx="751284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rPr>
              <a:t>Notes: Please add a footnote to this table summarizing the unit’s policies guiding accounting faculty in the production of intellectual contributions. The data must also be supported by analysis of impact/accomplishments and the depth of participation by faculty across the unit. The data presented in Table A2-1 should be supported by faculty vitae that provide sufficient detail to link individual citations to what is presented here. Interdisciplinary outcomes may be presented in a separate category but the disciplines involved should be identified.</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490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Sufficiency &amp; Qualifications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t>Normally, participating faculty members will deliver at least </a:t>
            </a:r>
            <a:r>
              <a:rPr lang="en-US" dirty="0" smtClean="0"/>
              <a:t>75% of </a:t>
            </a:r>
            <a:r>
              <a:rPr lang="en-US" dirty="0"/>
              <a:t>the accounting academic unit’s teaching </a:t>
            </a:r>
            <a:endParaRPr lang="en-US" dirty="0" smtClean="0"/>
          </a:p>
          <a:p>
            <a:r>
              <a:rPr lang="en-US" dirty="0"/>
              <a:t>P</a:t>
            </a:r>
            <a:r>
              <a:rPr lang="en-US" dirty="0" smtClean="0"/>
              <a:t>articipating </a:t>
            </a:r>
            <a:r>
              <a:rPr lang="en-US" dirty="0"/>
              <a:t>faculty </a:t>
            </a:r>
            <a:r>
              <a:rPr lang="en-US" dirty="0" smtClean="0"/>
              <a:t>delivers </a:t>
            </a:r>
            <a:r>
              <a:rPr lang="en-US" dirty="0"/>
              <a:t>at least </a:t>
            </a:r>
            <a:r>
              <a:rPr lang="en-US" dirty="0" smtClean="0"/>
              <a:t>60% of </a:t>
            </a:r>
            <a:r>
              <a:rPr lang="en-US" dirty="0"/>
              <a:t>the teaching in each discipline, academic program, and location. </a:t>
            </a:r>
          </a:p>
          <a:p>
            <a:r>
              <a:rPr lang="en-US" dirty="0" smtClean="0"/>
              <a:t>Normally</a:t>
            </a:r>
            <a:r>
              <a:rPr lang="en-US" dirty="0"/>
              <a:t>, at least </a:t>
            </a:r>
            <a:r>
              <a:rPr lang="en-US" dirty="0" smtClean="0"/>
              <a:t>90% of </a:t>
            </a:r>
            <a:r>
              <a:rPr lang="en-US" dirty="0"/>
              <a:t>faculty resources are Scholarly Academics (SA), Practice Academics (PA), Scholarly Practitioners (SP), or Instructional Practitioners (IP). </a:t>
            </a:r>
          </a:p>
          <a:p>
            <a:r>
              <a:rPr lang="en-US" dirty="0" smtClean="0"/>
              <a:t>Normally</a:t>
            </a:r>
            <a:r>
              <a:rPr lang="en-US" dirty="0"/>
              <a:t>, at least </a:t>
            </a:r>
            <a:r>
              <a:rPr lang="en-US" dirty="0" smtClean="0"/>
              <a:t>40% are SA </a:t>
            </a:r>
          </a:p>
          <a:p>
            <a:r>
              <a:rPr lang="en-US" dirty="0" smtClean="0"/>
              <a:t>Normally</a:t>
            </a:r>
            <a:r>
              <a:rPr lang="en-US" dirty="0"/>
              <a:t>, at least </a:t>
            </a:r>
            <a:r>
              <a:rPr lang="en-US" dirty="0" smtClean="0"/>
              <a:t>60% SA + PA + SP</a:t>
            </a:r>
          </a:p>
        </p:txBody>
      </p:sp>
    </p:spTree>
    <p:extLst>
      <p:ext uri="{BB962C8B-B14F-4D97-AF65-F5344CB8AC3E}">
        <p14:creationId xmlns:p14="http://schemas.microsoft.com/office/powerpoint/2010/main" val="8663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Daniels: F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1475</Words>
  <Application>Microsoft Office PowerPoint</Application>
  <PresentationFormat>On-screen Show (4:3)</PresentationFormat>
  <Paragraphs>240</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Daniels: Fall</vt:lpstr>
      <vt:lpstr>Accreditation  </vt:lpstr>
      <vt:lpstr>Accreditation Fees</vt:lpstr>
      <vt:lpstr>AACSB Conference Fees</vt:lpstr>
      <vt:lpstr>Applicable Business Standards</vt:lpstr>
      <vt:lpstr>Accounting Standards</vt:lpstr>
      <vt:lpstr>Overriding Themes</vt:lpstr>
      <vt:lpstr>PowerPoint Presentation</vt:lpstr>
      <vt:lpstr>TABLE A2-1 Intellectual Contributions of the Accounting Academic Unit </vt:lpstr>
      <vt:lpstr>Faculty Sufficiency &amp; Qualifications</vt:lpstr>
      <vt:lpstr>TABLE A9-2: DEPLOYMENT OF PARTICIPATING AND SUPPORTING FACULTY BY QUALIFICATION STATUS IN SUPPORT OF DEGREE PROGRAMS FOR THE MOST RECENTLY COMPLETED ACADEMIC YEAR</vt:lpstr>
      <vt:lpstr>A7: IT Content</vt:lpstr>
      <vt:lpstr>Possible Areas of Concern</vt:lpstr>
      <vt:lpstr>Benefits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dc:title>
  <dc:creator>Akers, Michael</dc:creator>
  <cp:lastModifiedBy>Akers, Michael</cp:lastModifiedBy>
  <cp:revision>1</cp:revision>
  <dcterms:modified xsi:type="dcterms:W3CDTF">2016-02-15T17:03:36Z</dcterms:modified>
</cp:coreProperties>
</file>